
<file path=[Content_Types].xml><?xml version="1.0" encoding="utf-8"?>
<Types xmlns="http://schemas.openxmlformats.org/package/2006/content-types">
  <Default Extension="png" ContentType="image/png"/>
  <Default Extension="jpeg" ContentType="image/jpeg"/>
  <Default Extension="xls" ContentType="application/vnd.ms-excel"/>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7.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9.xml" ContentType="application/vnd.openxmlformats-officedocument.presentationml.notesSlide+xml"/>
  <Override PartName="/ppt/charts/chart4.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5.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4" r:id="rId4"/>
    <p:sldMasterId id="2147483726" r:id="rId5"/>
    <p:sldMasterId id="2147483794" r:id="rId6"/>
    <p:sldMasterId id="2147483808" r:id="rId7"/>
    <p:sldMasterId id="2147483847" r:id="rId8"/>
    <p:sldMasterId id="2147483878" r:id="rId9"/>
    <p:sldMasterId id="2147483887" r:id="rId10"/>
    <p:sldMasterId id="2147483896" r:id="rId11"/>
  </p:sldMasterIdLst>
  <p:notesMasterIdLst>
    <p:notesMasterId r:id="rId50"/>
  </p:notesMasterIdLst>
  <p:sldIdLst>
    <p:sldId id="596" r:id="rId12"/>
    <p:sldId id="667" r:id="rId13"/>
    <p:sldId id="694" r:id="rId14"/>
    <p:sldId id="620" r:id="rId15"/>
    <p:sldId id="622" r:id="rId16"/>
    <p:sldId id="676" r:id="rId17"/>
    <p:sldId id="629" r:id="rId18"/>
    <p:sldId id="617" r:id="rId19"/>
    <p:sldId id="666" r:id="rId20"/>
    <p:sldId id="630" r:id="rId21"/>
    <p:sldId id="678" r:id="rId22"/>
    <p:sldId id="669" r:id="rId23"/>
    <p:sldId id="636" r:id="rId24"/>
    <p:sldId id="637" r:id="rId25"/>
    <p:sldId id="638" r:id="rId26"/>
    <p:sldId id="639" r:id="rId27"/>
    <p:sldId id="640" r:id="rId28"/>
    <p:sldId id="641" r:id="rId29"/>
    <p:sldId id="642" r:id="rId30"/>
    <p:sldId id="643" r:id="rId31"/>
    <p:sldId id="644" r:id="rId32"/>
    <p:sldId id="702" r:id="rId33"/>
    <p:sldId id="697" r:id="rId34"/>
    <p:sldId id="698" r:id="rId35"/>
    <p:sldId id="699" r:id="rId36"/>
    <p:sldId id="700" r:id="rId37"/>
    <p:sldId id="701" r:id="rId38"/>
    <p:sldId id="703" r:id="rId39"/>
    <p:sldId id="685" r:id="rId40"/>
    <p:sldId id="707" r:id="rId41"/>
    <p:sldId id="704" r:id="rId42"/>
    <p:sldId id="705" r:id="rId43"/>
    <p:sldId id="706" r:id="rId44"/>
    <p:sldId id="693" r:id="rId45"/>
    <p:sldId id="679" r:id="rId46"/>
    <p:sldId id="631" r:id="rId47"/>
    <p:sldId id="670" r:id="rId48"/>
    <p:sldId id="671" r:id="rId4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93D2"/>
    <a:srgbClr val="F2F2F0"/>
    <a:srgbClr val="FF8E06"/>
    <a:srgbClr val="00B0F0"/>
    <a:srgbClr val="000000"/>
    <a:srgbClr val="CBDCF1"/>
    <a:srgbClr val="A8D090"/>
    <a:srgbClr val="006AB6"/>
    <a:srgbClr val="A2CE39"/>
    <a:srgbClr val="62A4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1251" autoAdjust="0"/>
  </p:normalViewPr>
  <p:slideViewPr>
    <p:cSldViewPr>
      <p:cViewPr varScale="1">
        <p:scale>
          <a:sx n="68" d="100"/>
          <a:sy n="68" d="100"/>
        </p:scale>
        <p:origin x="379" y="36"/>
      </p:cViewPr>
      <p:guideLst/>
    </p:cSldViewPr>
  </p:slideViewPr>
  <p:notesTextViewPr>
    <p:cViewPr>
      <p:scale>
        <a:sx n="1" d="1"/>
        <a:sy n="1" d="1"/>
      </p:scale>
      <p:origin x="0" y="0"/>
    </p:cViewPr>
  </p:notesTextViewPr>
  <p:sorterViewPr>
    <p:cViewPr>
      <p:scale>
        <a:sx n="70" d="100"/>
        <a:sy n="70" d="100"/>
      </p:scale>
      <p:origin x="0" y="0"/>
    </p:cViewPr>
  </p:sorterViewPr>
  <p:notesViewPr>
    <p:cSldViewPr>
      <p:cViewPr varScale="1">
        <p:scale>
          <a:sx n="64" d="100"/>
          <a:sy n="64" d="100"/>
        </p:scale>
        <p:origin x="2724"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3" Type="http://schemas.openxmlformats.org/officeDocument/2006/relationships/customXml" Target="../customXml/item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8" Type="http://schemas.openxmlformats.org/officeDocument/2006/relationships/slideMaster" Target="slideMasters/slideMaster5.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0">
                <a:solidFill>
                  <a:srgbClr val="00338E"/>
                </a:solidFill>
                <a:latin typeface="Helvetica Neue"/>
                <a:cs typeface="Helvetica Neue"/>
              </a:defRPr>
            </a:pPr>
            <a:r>
              <a:rPr lang="en-US" b="0" dirty="0">
                <a:solidFill>
                  <a:srgbClr val="00338E"/>
                </a:solidFill>
                <a:latin typeface="Helvetica Neue"/>
                <a:cs typeface="Helvetica Neue"/>
              </a:rPr>
              <a:t>Point in which IPFW students obtain required textbook(</a:t>
            </a:r>
            <a:r>
              <a:rPr lang="en-US" b="0" dirty="0" smtClean="0">
                <a:solidFill>
                  <a:srgbClr val="00338E"/>
                </a:solidFill>
                <a:latin typeface="Helvetica Neue"/>
                <a:cs typeface="Helvetica Neue"/>
              </a:rPr>
              <a:t>s)</a:t>
            </a:r>
            <a:endParaRPr lang="en-US" b="0" dirty="0">
              <a:solidFill>
                <a:srgbClr val="00338E"/>
              </a:solidFill>
              <a:latin typeface="Helvetica Neue"/>
              <a:cs typeface="Helvetica Neue"/>
            </a:endParaRPr>
          </a:p>
        </c:rich>
      </c:tx>
      <c:layout>
        <c:manualLayout>
          <c:xMode val="edge"/>
          <c:yMode val="edge"/>
          <c:x val="0.11509186351705999"/>
          <c:y val="0"/>
        </c:manualLayout>
      </c:layout>
      <c:overlay val="0"/>
    </c:title>
    <c:autoTitleDeleted val="0"/>
    <c:plotArea>
      <c:layout/>
      <c:pieChart>
        <c:varyColors val="1"/>
        <c:ser>
          <c:idx val="0"/>
          <c:order val="0"/>
          <c:tx>
            <c:strRef>
              <c:f>Sheet1!$B$1</c:f>
              <c:strCache>
                <c:ptCount val="1"/>
                <c:pt idx="0">
                  <c:v>Point in which IPFW students obtain required textbook(s0</c:v>
                </c:pt>
              </c:strCache>
            </c:strRef>
          </c:tx>
          <c:explosion val="25"/>
          <c:cat>
            <c:strRef>
              <c:f>Sheet1!$A$2:$A$3</c:f>
              <c:strCache>
                <c:ptCount val="2"/>
                <c:pt idx="0">
                  <c:v>1-3 weeks prior to class</c:v>
                </c:pt>
                <c:pt idx="1">
                  <c:v>1 or more weeks after classes begin, if at all</c:v>
                </c:pt>
              </c:strCache>
            </c:strRef>
          </c:cat>
          <c:val>
            <c:numRef>
              <c:f>Sheet1!$B$2:$B$3</c:f>
              <c:numCache>
                <c:formatCode>General</c:formatCode>
                <c:ptCount val="2"/>
                <c:pt idx="0">
                  <c:v>0.6</c:v>
                </c:pt>
                <c:pt idx="1">
                  <c:v>0.24</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7820670143504804"/>
          <c:y val="0.29727382291499299"/>
          <c:w val="0.40447728124893501"/>
          <c:h val="0.61919331512132403"/>
        </c:manualLayout>
      </c:layout>
      <c:overlay val="0"/>
      <c:txPr>
        <a:bodyPr/>
        <a:lstStyle/>
        <a:p>
          <a:pPr>
            <a:defRPr>
              <a:solidFill>
                <a:srgbClr val="00338E"/>
              </a:solidFill>
              <a:latin typeface="Helvetica Neue"/>
              <a:cs typeface="Helvetica Neue"/>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layout/>
      <c:overlay val="0"/>
      <c:txPr>
        <a:bodyPr/>
        <a:lstStyle/>
        <a:p>
          <a:pPr>
            <a:defRPr b="0">
              <a:solidFill>
                <a:srgbClr val="00338E"/>
              </a:solidFill>
              <a:latin typeface="Helvetica Neue"/>
              <a:cs typeface="Helvetica Neue"/>
            </a:defRPr>
          </a:pPr>
          <a:endParaRPr lang="en-US"/>
        </a:p>
      </c:txPr>
    </c:title>
    <c:autoTitleDeleted val="0"/>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Student Decided Not Obtained Required Textbook</c:v>
                </c:pt>
              </c:strCache>
            </c:strRef>
          </c:tx>
          <c:explosion val="25"/>
          <c:cat>
            <c:strRef>
              <c:f>Sheet1!$A$2:$A$3</c:f>
              <c:strCache>
                <c:ptCount val="2"/>
                <c:pt idx="0">
                  <c:v>Yes</c:v>
                </c:pt>
                <c:pt idx="1">
                  <c:v>No</c:v>
                </c:pt>
              </c:strCache>
            </c:strRef>
          </c:cat>
          <c:val>
            <c:numRef>
              <c:f>Sheet1!$B$2:$B$3</c:f>
              <c:numCache>
                <c:formatCode>General</c:formatCode>
                <c:ptCount val="2"/>
                <c:pt idx="0">
                  <c:v>0.36</c:v>
                </c:pt>
                <c:pt idx="1">
                  <c:v>0.64</c:v>
                </c:pt>
              </c:numCache>
            </c:numRef>
          </c:val>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Sheet1!$B$1</c:f>
              <c:strCache>
                <c:ptCount val="1"/>
                <c:pt idx="0">
                  <c:v>Strongly Agree</c:v>
                </c:pt>
              </c:strCache>
            </c:strRef>
          </c:tx>
          <c:invertIfNegative val="0"/>
          <c:cat>
            <c:strRef>
              <c:f>Sheet1!$A$2</c:f>
              <c:strCache>
                <c:ptCount val="1"/>
                <c:pt idx="0">
                  <c:v>Textbook prices are reasonable, considering their value to my education</c:v>
                </c:pt>
              </c:strCache>
            </c:strRef>
          </c:cat>
          <c:val>
            <c:numRef>
              <c:f>Sheet1!$B$2</c:f>
              <c:numCache>
                <c:formatCode>General</c:formatCode>
                <c:ptCount val="1"/>
                <c:pt idx="0">
                  <c:v>14</c:v>
                </c:pt>
              </c:numCache>
            </c:numRef>
          </c:val>
        </c:ser>
        <c:ser>
          <c:idx val="1"/>
          <c:order val="1"/>
          <c:tx>
            <c:strRef>
              <c:f>Sheet1!$C$1</c:f>
              <c:strCache>
                <c:ptCount val="1"/>
                <c:pt idx="0">
                  <c:v>Agree</c:v>
                </c:pt>
              </c:strCache>
            </c:strRef>
          </c:tx>
          <c:invertIfNegative val="0"/>
          <c:cat>
            <c:strRef>
              <c:f>Sheet1!$A$2</c:f>
              <c:strCache>
                <c:ptCount val="1"/>
                <c:pt idx="0">
                  <c:v>Textbook prices are reasonable, considering their value to my education</c:v>
                </c:pt>
              </c:strCache>
            </c:strRef>
          </c:cat>
          <c:val>
            <c:numRef>
              <c:f>Sheet1!$C$2</c:f>
              <c:numCache>
                <c:formatCode>General</c:formatCode>
                <c:ptCount val="1"/>
                <c:pt idx="0">
                  <c:v>56</c:v>
                </c:pt>
              </c:numCache>
            </c:numRef>
          </c:val>
        </c:ser>
        <c:ser>
          <c:idx val="2"/>
          <c:order val="2"/>
          <c:tx>
            <c:strRef>
              <c:f>Sheet1!$D$1</c:f>
              <c:strCache>
                <c:ptCount val="1"/>
                <c:pt idx="0">
                  <c:v>Neither</c:v>
                </c:pt>
              </c:strCache>
            </c:strRef>
          </c:tx>
          <c:invertIfNegative val="0"/>
          <c:cat>
            <c:strRef>
              <c:f>Sheet1!$A$2</c:f>
              <c:strCache>
                <c:ptCount val="1"/>
                <c:pt idx="0">
                  <c:v>Textbook prices are reasonable, considering their value to my education</c:v>
                </c:pt>
              </c:strCache>
            </c:strRef>
          </c:cat>
          <c:val>
            <c:numRef>
              <c:f>Sheet1!$D$2</c:f>
              <c:numCache>
                <c:formatCode>General</c:formatCode>
                <c:ptCount val="1"/>
                <c:pt idx="0">
                  <c:v>84</c:v>
                </c:pt>
              </c:numCache>
            </c:numRef>
          </c:val>
        </c:ser>
        <c:ser>
          <c:idx val="3"/>
          <c:order val="3"/>
          <c:tx>
            <c:strRef>
              <c:f>Sheet1!$E$1</c:f>
              <c:strCache>
                <c:ptCount val="1"/>
                <c:pt idx="0">
                  <c:v>Disagree</c:v>
                </c:pt>
              </c:strCache>
            </c:strRef>
          </c:tx>
          <c:invertIfNegative val="0"/>
          <c:cat>
            <c:strRef>
              <c:f>Sheet1!$A$2</c:f>
              <c:strCache>
                <c:ptCount val="1"/>
                <c:pt idx="0">
                  <c:v>Textbook prices are reasonable, considering their value to my education</c:v>
                </c:pt>
              </c:strCache>
            </c:strRef>
          </c:cat>
          <c:val>
            <c:numRef>
              <c:f>Sheet1!$E$2</c:f>
              <c:numCache>
                <c:formatCode>General</c:formatCode>
                <c:ptCount val="1"/>
                <c:pt idx="0">
                  <c:v>148</c:v>
                </c:pt>
              </c:numCache>
            </c:numRef>
          </c:val>
        </c:ser>
        <c:ser>
          <c:idx val="4"/>
          <c:order val="4"/>
          <c:tx>
            <c:strRef>
              <c:f>Sheet1!$F$1</c:f>
              <c:strCache>
                <c:ptCount val="1"/>
                <c:pt idx="0">
                  <c:v>Strongly Disagree</c:v>
                </c:pt>
              </c:strCache>
            </c:strRef>
          </c:tx>
          <c:invertIfNegative val="0"/>
          <c:cat>
            <c:strRef>
              <c:f>Sheet1!$A$2</c:f>
              <c:strCache>
                <c:ptCount val="1"/>
                <c:pt idx="0">
                  <c:v>Textbook prices are reasonable, considering their value to my education</c:v>
                </c:pt>
              </c:strCache>
            </c:strRef>
          </c:cat>
          <c:val>
            <c:numRef>
              <c:f>Sheet1!$F$2</c:f>
              <c:numCache>
                <c:formatCode>General</c:formatCode>
                <c:ptCount val="1"/>
                <c:pt idx="0">
                  <c:v>116</c:v>
                </c:pt>
              </c:numCache>
            </c:numRef>
          </c:val>
        </c:ser>
        <c:dLbls>
          <c:showLegendKey val="0"/>
          <c:showVal val="0"/>
          <c:showCatName val="0"/>
          <c:showSerName val="0"/>
          <c:showPercent val="0"/>
          <c:showBubbleSize val="0"/>
        </c:dLbls>
        <c:gapWidth val="150"/>
        <c:axId val="369313024"/>
        <c:axId val="369307536"/>
      </c:barChart>
      <c:catAx>
        <c:axId val="369313024"/>
        <c:scaling>
          <c:orientation val="minMax"/>
        </c:scaling>
        <c:delete val="0"/>
        <c:axPos val="b"/>
        <c:numFmt formatCode="General" sourceLinked="0"/>
        <c:majorTickMark val="out"/>
        <c:minorTickMark val="none"/>
        <c:tickLblPos val="nextTo"/>
        <c:txPr>
          <a:bodyPr/>
          <a:lstStyle/>
          <a:p>
            <a:pPr>
              <a:defRPr>
                <a:solidFill>
                  <a:srgbClr val="00338E"/>
                </a:solidFill>
                <a:latin typeface="Helvetica"/>
                <a:cs typeface="Helvetica"/>
              </a:defRPr>
            </a:pPr>
            <a:endParaRPr lang="en-US"/>
          </a:p>
        </c:txPr>
        <c:crossAx val="369307536"/>
        <c:crosses val="autoZero"/>
        <c:auto val="1"/>
        <c:lblAlgn val="ctr"/>
        <c:lblOffset val="100"/>
        <c:noMultiLvlLbl val="0"/>
      </c:catAx>
      <c:valAx>
        <c:axId val="369307536"/>
        <c:scaling>
          <c:orientation val="minMax"/>
        </c:scaling>
        <c:delete val="0"/>
        <c:axPos val="l"/>
        <c:majorGridlines/>
        <c:numFmt formatCode="General" sourceLinked="1"/>
        <c:majorTickMark val="out"/>
        <c:minorTickMark val="none"/>
        <c:tickLblPos val="nextTo"/>
        <c:crossAx val="369313024"/>
        <c:crosses val="autoZero"/>
        <c:crossBetween val="between"/>
      </c:valAx>
    </c:plotArea>
    <c:legend>
      <c:legendPos val="r"/>
      <c:layout/>
      <c:overlay val="0"/>
      <c:txPr>
        <a:bodyPr/>
        <a:lstStyle/>
        <a:p>
          <a:pPr>
            <a:defRPr>
              <a:solidFill>
                <a:srgbClr val="00338E"/>
              </a:solidFill>
              <a:latin typeface="Helvetica"/>
              <a:cs typeface="Helvetica"/>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rAngAx val="1"/>
    </c:view3D>
    <c:floor>
      <c:thickness val="0"/>
      <c:spPr>
        <a:noFill/>
        <a:ln w="9525">
          <a:noFill/>
        </a:ln>
      </c:spPr>
    </c:floor>
    <c:sideWall>
      <c:thickness val="0"/>
      <c:spPr>
        <a:noFill/>
        <a:ln w="25400">
          <a:noFill/>
        </a:ln>
      </c:spPr>
    </c:sideWall>
    <c:backWall>
      <c:thickness val="0"/>
      <c:spPr>
        <a:noFill/>
        <a:ln w="25400">
          <a:noFill/>
        </a:ln>
      </c:spPr>
    </c:backWall>
    <c:plotArea>
      <c:layout>
        <c:manualLayout>
          <c:layoutTarget val="inner"/>
          <c:xMode val="edge"/>
          <c:yMode val="edge"/>
          <c:x val="3.1663788140472097E-2"/>
          <c:y val="4.7448144455315401E-2"/>
          <c:w val="0.96833621185952801"/>
          <c:h val="0.865647496713422"/>
        </c:manualLayout>
      </c:layout>
      <c:bar3DChart>
        <c:barDir val="col"/>
        <c:grouping val="clustered"/>
        <c:varyColors val="0"/>
        <c:ser>
          <c:idx val="0"/>
          <c:order val="0"/>
          <c:tx>
            <c:strRef>
              <c:f>Sheet1!$B$1</c:f>
              <c:strCache>
                <c:ptCount val="1"/>
                <c:pt idx="0">
                  <c:v>Series 1</c:v>
                </c:pt>
              </c:strCache>
            </c:strRef>
          </c:tx>
          <c:invertIfNegative val="0"/>
          <c:dLbls>
            <c:dLbl>
              <c:idx val="0"/>
              <c:layout>
                <c:manualLayout>
                  <c:x val="1.87104202648244E-2"/>
                  <c:y val="-1.779305417074330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1.87104202648244E-2"/>
                  <c:y val="-2.075856319920050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87104202648244E-2"/>
                  <c:y val="-2.965509028457210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4467472654001201E-2"/>
                  <c:y val="-2.965509028457210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4392630972941699E-2"/>
                  <c:y val="-4.4482635426858201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Summer 2012</c:v>
                </c:pt>
                <c:pt idx="1">
                  <c:v>Fall 2012</c:v>
                </c:pt>
                <c:pt idx="2">
                  <c:v>Spring 2013</c:v>
                </c:pt>
                <c:pt idx="3">
                  <c:v>Fall 2013</c:v>
                </c:pt>
                <c:pt idx="4">
                  <c:v>Fall 2014</c:v>
                </c:pt>
              </c:strCache>
            </c:strRef>
          </c:cat>
          <c:val>
            <c:numRef>
              <c:f>Sheet1!$B$2:$B$6</c:f>
              <c:numCache>
                <c:formatCode>General</c:formatCode>
                <c:ptCount val="5"/>
                <c:pt idx="0">
                  <c:v>2</c:v>
                </c:pt>
                <c:pt idx="1">
                  <c:v>106</c:v>
                </c:pt>
                <c:pt idx="2">
                  <c:v>133</c:v>
                </c:pt>
                <c:pt idx="3">
                  <c:v>180</c:v>
                </c:pt>
                <c:pt idx="4">
                  <c:v>314</c:v>
                </c:pt>
              </c:numCache>
            </c:numRef>
          </c:val>
        </c:ser>
        <c:dLbls>
          <c:showLegendKey val="0"/>
          <c:showVal val="1"/>
          <c:showCatName val="0"/>
          <c:showSerName val="0"/>
          <c:showPercent val="0"/>
          <c:showBubbleSize val="0"/>
        </c:dLbls>
        <c:gapWidth val="150"/>
        <c:shape val="box"/>
        <c:axId val="369309888"/>
        <c:axId val="369310672"/>
        <c:axId val="0"/>
      </c:bar3DChart>
      <c:catAx>
        <c:axId val="369309888"/>
        <c:scaling>
          <c:orientation val="minMax"/>
        </c:scaling>
        <c:delete val="0"/>
        <c:axPos val="b"/>
        <c:numFmt formatCode="General" sourceLinked="0"/>
        <c:majorTickMark val="out"/>
        <c:minorTickMark val="none"/>
        <c:tickLblPos val="nextTo"/>
        <c:txPr>
          <a:bodyPr/>
          <a:lstStyle/>
          <a:p>
            <a:pPr>
              <a:defRPr sz="1100"/>
            </a:pPr>
            <a:endParaRPr lang="en-US"/>
          </a:p>
        </c:txPr>
        <c:crossAx val="369310672"/>
        <c:crosses val="autoZero"/>
        <c:auto val="1"/>
        <c:lblAlgn val="ctr"/>
        <c:lblOffset val="100"/>
        <c:noMultiLvlLbl val="0"/>
      </c:catAx>
      <c:valAx>
        <c:axId val="369310672"/>
        <c:scaling>
          <c:orientation val="minMax"/>
        </c:scaling>
        <c:delete val="1"/>
        <c:axPos val="l"/>
        <c:numFmt formatCode="General" sourceLinked="1"/>
        <c:majorTickMark val="out"/>
        <c:minorTickMark val="none"/>
        <c:tickLblPos val="nextTo"/>
        <c:crossAx val="369309888"/>
        <c:crosses val="autoZero"/>
        <c:crossBetween val="between"/>
      </c:valAx>
    </c:plotArea>
    <c:plotVisOnly val="1"/>
    <c:dispBlanksAs val="gap"/>
    <c:showDLblsOverMax val="0"/>
  </c:chart>
  <c:txPr>
    <a:bodyPr/>
    <a:lstStyle/>
    <a:p>
      <a:pPr>
        <a:defRPr sz="1600">
          <a:latin typeface="HelveticaNeueLT Std Lt"/>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760" b="0" i="0" u="none" strike="noStrike" kern="1200" spc="0" baseline="0">
                <a:solidFill>
                  <a:schemeClr val="bg1"/>
                </a:solidFill>
                <a:latin typeface="+mn-lt"/>
                <a:ea typeface="+mn-ea"/>
                <a:cs typeface="+mn-cs"/>
              </a:defRPr>
            </a:pPr>
            <a:r>
              <a:rPr lang="en-US" dirty="0" smtClean="0">
                <a:solidFill>
                  <a:schemeClr val="bg1"/>
                </a:solidFill>
              </a:rPr>
              <a:t>.</a:t>
            </a:r>
            <a:endParaRPr lang="en-US" dirty="0">
              <a:solidFill>
                <a:schemeClr val="bg1"/>
              </a:solidFill>
            </a:endParaRPr>
          </a:p>
        </c:rich>
      </c:tx>
      <c:layout/>
      <c:overlay val="0"/>
      <c:spPr>
        <a:noFill/>
        <a:ln w="23996">
          <a:noFill/>
        </a:ln>
      </c:spPr>
    </c:title>
    <c:autoTitleDeleted val="0"/>
    <c:plotArea>
      <c:layout>
        <c:manualLayout>
          <c:layoutTarget val="inner"/>
          <c:xMode val="edge"/>
          <c:yMode val="edge"/>
          <c:x val="6.9276335941860237E-2"/>
          <c:y val="0.10618091479988954"/>
          <c:w val="0.92083175844093934"/>
          <c:h val="0.71099682549688703"/>
        </c:manualLayout>
      </c:layout>
      <c:barChart>
        <c:barDir val="col"/>
        <c:grouping val="clustered"/>
        <c:varyColors val="0"/>
        <c:ser>
          <c:idx val="0"/>
          <c:order val="0"/>
          <c:tx>
            <c:strRef>
              <c:f>Sheet1!$A$2</c:f>
              <c:strCache>
                <c:ptCount val="1"/>
                <c:pt idx="0">
                  <c:v>2013 Winter Term</c:v>
                </c:pt>
              </c:strCache>
            </c:strRef>
          </c:tx>
          <c:spPr>
            <a:solidFill>
              <a:srgbClr val="364395"/>
            </a:solidFill>
            <a:ln w="23996">
              <a:noFill/>
            </a:ln>
          </c:spPr>
          <c:invertIfNegative val="0"/>
          <c:cat>
            <c:strRef>
              <c:f>Sheet1!$B$1:$G$1</c:f>
              <c:strCache>
                <c:ptCount val="6"/>
                <c:pt idx="0">
                  <c:v>A</c:v>
                </c:pt>
                <c:pt idx="1">
                  <c:v>B</c:v>
                </c:pt>
                <c:pt idx="2">
                  <c:v>C</c:v>
                </c:pt>
                <c:pt idx="3">
                  <c:v>D</c:v>
                </c:pt>
                <c:pt idx="4">
                  <c:v>F</c:v>
                </c:pt>
                <c:pt idx="5">
                  <c:v>W</c:v>
                </c:pt>
              </c:strCache>
            </c:strRef>
          </c:cat>
          <c:val>
            <c:numRef>
              <c:f>Sheet1!$B$2:$G$2</c:f>
              <c:numCache>
                <c:formatCode>General</c:formatCode>
                <c:ptCount val="6"/>
                <c:pt idx="0">
                  <c:v>27</c:v>
                </c:pt>
                <c:pt idx="1">
                  <c:v>18</c:v>
                </c:pt>
                <c:pt idx="2">
                  <c:v>15</c:v>
                </c:pt>
                <c:pt idx="3">
                  <c:v>11</c:v>
                </c:pt>
                <c:pt idx="4">
                  <c:v>19</c:v>
                </c:pt>
                <c:pt idx="5">
                  <c:v>10</c:v>
                </c:pt>
              </c:numCache>
            </c:numRef>
          </c:val>
        </c:ser>
        <c:ser>
          <c:idx val="1"/>
          <c:order val="1"/>
          <c:tx>
            <c:strRef>
              <c:f>Sheet1!$A$3</c:f>
              <c:strCache>
                <c:ptCount val="1"/>
                <c:pt idx="0">
                  <c:v>2014 Winter Term</c:v>
                </c:pt>
              </c:strCache>
            </c:strRef>
          </c:tx>
          <c:spPr>
            <a:solidFill>
              <a:srgbClr val="0089B7"/>
            </a:solidFill>
            <a:ln w="23996">
              <a:noFill/>
            </a:ln>
          </c:spPr>
          <c:invertIfNegative val="0"/>
          <c:cat>
            <c:strRef>
              <c:f>Sheet1!$B$1:$G$1</c:f>
              <c:strCache>
                <c:ptCount val="6"/>
                <c:pt idx="0">
                  <c:v>A</c:v>
                </c:pt>
                <c:pt idx="1">
                  <c:v>B</c:v>
                </c:pt>
                <c:pt idx="2">
                  <c:v>C</c:v>
                </c:pt>
                <c:pt idx="3">
                  <c:v>D</c:v>
                </c:pt>
                <c:pt idx="4">
                  <c:v>F</c:v>
                </c:pt>
                <c:pt idx="5">
                  <c:v>W</c:v>
                </c:pt>
              </c:strCache>
            </c:strRef>
          </c:cat>
          <c:val>
            <c:numRef>
              <c:f>Sheet1!$B$3:$G$3</c:f>
              <c:numCache>
                <c:formatCode>General</c:formatCode>
                <c:ptCount val="6"/>
                <c:pt idx="0">
                  <c:v>33</c:v>
                </c:pt>
                <c:pt idx="1">
                  <c:v>20</c:v>
                </c:pt>
                <c:pt idx="2">
                  <c:v>15</c:v>
                </c:pt>
                <c:pt idx="3">
                  <c:v>10</c:v>
                </c:pt>
                <c:pt idx="4">
                  <c:v>16</c:v>
                </c:pt>
                <c:pt idx="5">
                  <c:v>8</c:v>
                </c:pt>
              </c:numCache>
            </c:numRef>
          </c:val>
        </c:ser>
        <c:dLbls>
          <c:showLegendKey val="0"/>
          <c:showVal val="0"/>
          <c:showCatName val="0"/>
          <c:showSerName val="0"/>
          <c:showPercent val="0"/>
          <c:showBubbleSize val="0"/>
        </c:dLbls>
        <c:gapWidth val="150"/>
        <c:axId val="367727480"/>
        <c:axId val="367725128"/>
      </c:barChart>
      <c:catAx>
        <c:axId val="367727480"/>
        <c:scaling>
          <c:orientation val="minMax"/>
        </c:scaling>
        <c:delete val="0"/>
        <c:axPos val="b"/>
        <c:numFmt formatCode="General" sourceLinked="1"/>
        <c:majorTickMark val="none"/>
        <c:minorTickMark val="none"/>
        <c:tickLblPos val="nextTo"/>
        <c:spPr>
          <a:ln w="6000">
            <a:noFill/>
          </a:ln>
        </c:spPr>
        <c:txPr>
          <a:bodyPr rot="-60000000" spcFirstLastPara="1" vertOverflow="ellipsis" vert="horz" wrap="square" anchor="ctr" anchorCtr="1"/>
          <a:lstStyle/>
          <a:p>
            <a:pPr>
              <a:defRPr sz="1701" b="0" i="0" u="none" strike="noStrike" kern="1200" baseline="0">
                <a:solidFill>
                  <a:schemeClr val="tx1">
                    <a:lumMod val="65000"/>
                    <a:lumOff val="35000"/>
                  </a:schemeClr>
                </a:solidFill>
                <a:latin typeface="Open Sans"/>
                <a:ea typeface="+mn-ea"/>
                <a:cs typeface="+mn-cs"/>
              </a:defRPr>
            </a:pPr>
            <a:endParaRPr lang="en-US"/>
          </a:p>
        </c:txPr>
        <c:crossAx val="367725128"/>
        <c:crosses val="autoZero"/>
        <c:auto val="1"/>
        <c:lblAlgn val="ctr"/>
        <c:lblOffset val="100"/>
        <c:noMultiLvlLbl val="0"/>
      </c:catAx>
      <c:valAx>
        <c:axId val="367725128"/>
        <c:scaling>
          <c:orientation val="minMax"/>
          <c:max val="35"/>
          <c:min val="0"/>
        </c:scaling>
        <c:delete val="0"/>
        <c:axPos val="l"/>
        <c:majorGridlines>
          <c:spPr>
            <a:ln w="8998" cap="flat" cmpd="sng" algn="ctr">
              <a:solidFill>
                <a:schemeClr val="tx1">
                  <a:lumMod val="15000"/>
                  <a:lumOff val="85000"/>
                </a:schemeClr>
              </a:solidFill>
              <a:round/>
            </a:ln>
            <a:effectLst/>
          </c:spPr>
        </c:majorGridlines>
        <c:numFmt formatCode="#,##0" sourceLinked="0"/>
        <c:majorTickMark val="none"/>
        <c:minorTickMark val="none"/>
        <c:tickLblPos val="nextTo"/>
        <c:spPr>
          <a:ln w="6000">
            <a:noFill/>
          </a:ln>
        </c:spPr>
        <c:txPr>
          <a:bodyPr rot="-60000000" spcFirstLastPara="1" vertOverflow="ellipsis" vert="horz" wrap="square" anchor="ctr" anchorCtr="1"/>
          <a:lstStyle/>
          <a:p>
            <a:pPr>
              <a:defRPr sz="1701" b="0" i="0" u="none" strike="noStrike" kern="1200" baseline="0">
                <a:solidFill>
                  <a:schemeClr val="tx1">
                    <a:lumMod val="65000"/>
                    <a:lumOff val="35000"/>
                  </a:schemeClr>
                </a:solidFill>
                <a:latin typeface="Open Sans"/>
                <a:ea typeface="+mn-ea"/>
                <a:cs typeface="+mn-cs"/>
              </a:defRPr>
            </a:pPr>
            <a:endParaRPr lang="en-US"/>
          </a:p>
        </c:txPr>
        <c:crossAx val="367727480"/>
        <c:crosses val="autoZero"/>
        <c:crossBetween val="between"/>
      </c:valAx>
      <c:spPr>
        <a:noFill/>
        <a:ln w="25364">
          <a:noFill/>
        </a:ln>
      </c:spPr>
    </c:plotArea>
    <c:legend>
      <c:legendPos val="b"/>
      <c:layout>
        <c:manualLayout>
          <c:xMode val="edge"/>
          <c:yMode val="edge"/>
          <c:x val="0.31574996827686619"/>
          <c:y val="9.0913054472842054E-4"/>
          <c:w val="0.37019661664429349"/>
          <c:h val="5.2698180169339297E-2"/>
        </c:manualLayout>
      </c:layout>
      <c:overlay val="0"/>
      <c:spPr>
        <a:noFill/>
        <a:ln w="23996">
          <a:noFill/>
        </a:ln>
      </c:spPr>
      <c:txPr>
        <a:bodyPr rot="0" spcFirstLastPara="1" vertOverflow="ellipsis" vert="horz" wrap="square" anchor="ctr" anchorCtr="1"/>
        <a:lstStyle/>
        <a:p>
          <a:pPr>
            <a:defRPr sz="1701" b="0" i="0" u="none" strike="noStrike" kern="1200" baseline="0">
              <a:solidFill>
                <a:schemeClr val="tx1">
                  <a:lumMod val="65000"/>
                  <a:lumOff val="35000"/>
                </a:schemeClr>
              </a:solidFill>
              <a:latin typeface="Open Sans"/>
              <a:ea typeface="+mn-ea"/>
              <a:cs typeface="+mn-cs"/>
            </a:defRPr>
          </a:pPr>
          <a:endParaRPr lang="en-US"/>
        </a:p>
      </c:txPr>
    </c:legend>
    <c:plotVisOnly val="1"/>
    <c:dispBlanksAs val="gap"/>
    <c:showDLblsOverMax val="0"/>
  </c:chart>
  <c:spPr>
    <a:noFill/>
    <a:ln>
      <a:noFill/>
    </a:ln>
  </c:spPr>
  <c:txPr>
    <a:bodyPr/>
    <a:lstStyle/>
    <a:p>
      <a:pPr>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5.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image" Target="../media/image4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idx="1"/>
          </p:nvPr>
        </p:nvSpPr>
        <p:spPr>
          <a:xfrm>
            <a:off x="3970938" y="1"/>
            <a:ext cx="3037840" cy="466434"/>
          </a:xfrm>
          <a:prstGeom prst="rect">
            <a:avLst/>
          </a:prstGeom>
        </p:spPr>
        <p:txBody>
          <a:bodyPr vert="horz" lIns="93164" tIns="46582" rIns="93164" bIns="46582" rtlCol="0"/>
          <a:lstStyle>
            <a:lvl1pPr algn="r">
              <a:defRPr sz="1200"/>
            </a:lvl1pPr>
          </a:lstStyle>
          <a:p>
            <a:fld id="{738CEB4A-4798-4427-AD23-6AAD27D1C266}" type="datetimeFigureOut">
              <a:rPr lang="en-US" smtClean="0"/>
              <a:t>11/13/2015</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64" tIns="46582" rIns="93164" bIns="46582"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64" tIns="46582" rIns="93164" bIns="4658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8"/>
            <a:ext cx="3037840" cy="466433"/>
          </a:xfrm>
          <a:prstGeom prst="rect">
            <a:avLst/>
          </a:prstGeom>
        </p:spPr>
        <p:txBody>
          <a:bodyPr vert="horz" lIns="93164" tIns="46582" rIns="93164"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3164" tIns="46582" rIns="93164" bIns="46582" rtlCol="0" anchor="b"/>
          <a:lstStyle>
            <a:lvl1pPr algn="r">
              <a:defRPr sz="1200"/>
            </a:lvl1pPr>
          </a:lstStyle>
          <a:p>
            <a:fld id="{97829116-162F-4DAC-B507-A7B9F4BBC6E8}" type="slidenum">
              <a:rPr lang="en-US" smtClean="0"/>
              <a:t>‹#›</a:t>
            </a:fld>
            <a:endParaRPr lang="en-US" dirty="0"/>
          </a:p>
        </p:txBody>
      </p:sp>
    </p:spTree>
    <p:extLst>
      <p:ext uri="{BB962C8B-B14F-4D97-AF65-F5344CB8AC3E}">
        <p14:creationId xmlns:p14="http://schemas.microsoft.com/office/powerpoint/2010/main" val="379298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829116-162F-4DAC-B507-A7B9F4BBC6E8}" type="slidenum">
              <a:rPr lang="en-US" smtClean="0"/>
              <a:t>1</a:t>
            </a:fld>
            <a:endParaRPr lang="en-US" dirty="0"/>
          </a:p>
        </p:txBody>
      </p:sp>
    </p:spTree>
    <p:extLst>
      <p:ext uri="{BB962C8B-B14F-4D97-AF65-F5344CB8AC3E}">
        <p14:creationId xmlns:p14="http://schemas.microsoft.com/office/powerpoint/2010/main" val="599531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latin typeface="Calibri" panose="020F0502020204030204" pitchFamily="34" charset="0"/>
            </a:endParaRPr>
          </a:p>
          <a:p>
            <a:endParaRPr lang="en-US" b="1" dirty="0">
              <a:latin typeface="Calibri" panose="020F0502020204030204" pitchFamily="34" charset="0"/>
            </a:endParaRPr>
          </a:p>
          <a:p>
            <a:r>
              <a:rPr lang="en-US" b="1" dirty="0">
                <a:latin typeface="Calibri" panose="020F0502020204030204" pitchFamily="34" charset="0"/>
              </a:rPr>
              <a:t>The Results – Impact on Learning – Sam</a:t>
            </a:r>
          </a:p>
          <a:p>
            <a:endParaRPr lang="en-US" dirty="0">
              <a:latin typeface="Calibri" panose="020F0502020204030204" pitchFamily="34" charset="0"/>
            </a:endParaRPr>
          </a:p>
          <a:p>
            <a:r>
              <a:rPr lang="en-US" dirty="0">
                <a:latin typeface="Calibri" panose="020F0502020204030204" pitchFamily="34" charset="0"/>
              </a:rPr>
              <a:t>Review content and stats on slide</a:t>
            </a:r>
          </a:p>
          <a:p>
            <a:endParaRPr lang="en-US" dirty="0">
              <a:latin typeface="Calibri" panose="020F0502020204030204" pitchFamily="34" charset="0"/>
            </a:endParaRPr>
          </a:p>
          <a:p>
            <a:r>
              <a:rPr lang="en-US" dirty="0">
                <a:latin typeface="Calibri" panose="020F0502020204030204" pitchFamily="34" charset="0"/>
              </a:rPr>
              <a:t>Other Stats</a:t>
            </a:r>
          </a:p>
          <a:p>
            <a:pPr defTabSz="447919">
              <a:lnSpc>
                <a:spcPct val="125000"/>
              </a:lnSpc>
              <a:defRPr/>
            </a:pPr>
            <a:r>
              <a:rPr lang="en-US" dirty="0">
                <a:solidFill>
                  <a:prstClr val="white"/>
                </a:solidFill>
                <a:latin typeface="Calibri" panose="020F0502020204030204" pitchFamily="34" charset="0"/>
              </a:rPr>
              <a:t>Source: Book Industry study Group (</a:t>
            </a:r>
            <a:r>
              <a:rPr lang="en-US" dirty="0" err="1">
                <a:solidFill>
                  <a:prstClr val="white"/>
                </a:solidFill>
                <a:latin typeface="Calibri" panose="020F0502020204030204" pitchFamily="34" charset="0"/>
              </a:rPr>
              <a:t>BISG</a:t>
            </a:r>
            <a:r>
              <a:rPr lang="en-US" dirty="0">
                <a:solidFill>
                  <a:prstClr val="white"/>
                </a:solidFill>
                <a:latin typeface="Calibri" panose="020F0502020204030204" pitchFamily="34" charset="0"/>
              </a:rPr>
              <a:t>) </a:t>
            </a:r>
            <a:r>
              <a:rPr lang="en-US" i="1" dirty="0">
                <a:solidFill>
                  <a:prstClr val="white"/>
                </a:solidFill>
                <a:latin typeface="Calibri" panose="020F0502020204030204" pitchFamily="34" charset="0"/>
              </a:rPr>
              <a:t>Faculty Attitudes Toward Content in Higher Education, 2012</a:t>
            </a:r>
            <a:endParaRPr lang="en-US" dirty="0">
              <a:solidFill>
                <a:prstClr val="white"/>
              </a:solidFill>
              <a:latin typeface="Calibri" panose="020F0502020204030204" pitchFamily="34" charset="0"/>
            </a:endParaRPr>
          </a:p>
          <a:p>
            <a:endParaRPr lang="en-US" dirty="0">
              <a:latin typeface="Calibri" panose="020F0502020204030204" pitchFamily="34" charset="0"/>
            </a:endParaRPr>
          </a:p>
          <a:p>
            <a:pPr marL="335939" indent="-335939">
              <a:spcBef>
                <a:spcPts val="588"/>
              </a:spcBef>
              <a:buFont typeface="Arial" panose="020B0604020202020204" pitchFamily="34" charset="0"/>
              <a:buChar char="•"/>
              <a:defRPr/>
            </a:pPr>
            <a:r>
              <a:rPr lang="en-US" dirty="0">
                <a:solidFill>
                  <a:prstClr val="white"/>
                </a:solidFill>
                <a:latin typeface="Calibri" panose="020F0502020204030204" pitchFamily="34" charset="0"/>
              </a:rPr>
              <a:t>94% of faculty feel the use of required materials by students enables them to be more effective teachers</a:t>
            </a:r>
          </a:p>
          <a:p>
            <a:pPr marL="335939" indent="-335939">
              <a:buFont typeface="Arial" panose="020B0604020202020204" pitchFamily="34" charset="0"/>
              <a:buChar char="•"/>
              <a:defRPr/>
            </a:pPr>
            <a:r>
              <a:rPr lang="en-US" dirty="0">
                <a:solidFill>
                  <a:prstClr val="white"/>
                </a:solidFill>
                <a:latin typeface="Calibri" panose="020F0502020204030204" pitchFamily="34" charset="0"/>
              </a:rPr>
              <a:t>93% of faculty feel students who use required course materials get higher grades</a:t>
            </a:r>
          </a:p>
        </p:txBody>
      </p:sp>
      <p:sp>
        <p:nvSpPr>
          <p:cNvPr id="4" name="Slide Number Placeholder 3"/>
          <p:cNvSpPr>
            <a:spLocks noGrp="1"/>
          </p:cNvSpPr>
          <p:nvPr>
            <p:ph type="sldNum" sz="quarter" idx="10"/>
          </p:nvPr>
        </p:nvSpPr>
        <p:spPr>
          <a:xfrm>
            <a:off x="3884753" y="8685552"/>
            <a:ext cx="2971697" cy="456889"/>
          </a:xfrm>
          <a:prstGeom prst="rect">
            <a:avLst/>
          </a:prstGeom>
        </p:spPr>
        <p:txBody>
          <a:bodyPr/>
          <a:lstStyle/>
          <a:p>
            <a:fld id="{FB9E204A-D2D9-4F50-A3E0-F763066C8339}" type="slidenum">
              <a:rPr lang="en-US" smtClean="0"/>
              <a:t>21</a:t>
            </a:fld>
            <a:endParaRPr lang="en-US"/>
          </a:p>
        </p:txBody>
      </p:sp>
    </p:spTree>
    <p:extLst>
      <p:ext uri="{BB962C8B-B14F-4D97-AF65-F5344CB8AC3E}">
        <p14:creationId xmlns:p14="http://schemas.microsoft.com/office/powerpoint/2010/main" val="502314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t>Image Sources:</a:t>
            </a:r>
          </a:p>
          <a:p>
            <a:pPr>
              <a:defRPr/>
            </a:pPr>
            <a:r>
              <a:rPr lang="en-US" dirty="0" smtClean="0"/>
              <a:t>http://www.algonquincollege.com/wp-content/blogs.dir/235/files/2013/04/AlgonquinACCESlider1.jpg</a:t>
            </a:r>
          </a:p>
          <a:p>
            <a:pPr>
              <a:defRPr/>
            </a:pPr>
            <a:r>
              <a:rPr lang="en-US" dirty="0" smtClean="0"/>
              <a:t>http://www.algonquincollege.com/perth/files/2013/09/perth_students.jpg</a:t>
            </a:r>
          </a:p>
          <a:p>
            <a:pPr>
              <a:defRPr/>
            </a:pPr>
            <a:endParaRPr lang="en-US" dirty="0"/>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sz="1400">
                <a:solidFill>
                  <a:schemeClr val="tx1"/>
                </a:solidFill>
                <a:latin typeface="Verdana" panose="020B0604030504040204" pitchFamily="34" charset="0"/>
                <a:ea typeface="MS PGothic" panose="020B0600070205080204" pitchFamily="34" charset="-128"/>
              </a:defRPr>
            </a:lvl1pPr>
            <a:lvl2pPr marL="742950" indent="-285750" defTabSz="947738">
              <a:defRPr sz="1400">
                <a:solidFill>
                  <a:schemeClr val="tx1"/>
                </a:solidFill>
                <a:latin typeface="Verdana" panose="020B0604030504040204" pitchFamily="34" charset="0"/>
                <a:ea typeface="MS PGothic" panose="020B0600070205080204" pitchFamily="34" charset="-128"/>
              </a:defRPr>
            </a:lvl2pPr>
            <a:lvl3pPr marL="1143000" indent="-228600" defTabSz="947738">
              <a:defRPr sz="1400">
                <a:solidFill>
                  <a:schemeClr val="tx1"/>
                </a:solidFill>
                <a:latin typeface="Verdana" panose="020B0604030504040204" pitchFamily="34" charset="0"/>
                <a:ea typeface="MS PGothic" panose="020B0600070205080204" pitchFamily="34" charset="-128"/>
              </a:defRPr>
            </a:lvl3pPr>
            <a:lvl4pPr marL="1600200" indent="-228600" defTabSz="947738">
              <a:defRPr sz="1400">
                <a:solidFill>
                  <a:schemeClr val="tx1"/>
                </a:solidFill>
                <a:latin typeface="Verdana" panose="020B0604030504040204" pitchFamily="34" charset="0"/>
                <a:ea typeface="MS PGothic" panose="020B0600070205080204" pitchFamily="34" charset="-128"/>
              </a:defRPr>
            </a:lvl4pPr>
            <a:lvl5pPr marL="2057400" indent="-228600" defTabSz="947738">
              <a:defRPr sz="1400">
                <a:solidFill>
                  <a:schemeClr val="tx1"/>
                </a:solidFill>
                <a:latin typeface="Verdana" panose="020B0604030504040204" pitchFamily="34" charset="0"/>
                <a:ea typeface="MS PGothic" panose="020B0600070205080204" pitchFamily="34" charset="-128"/>
              </a:defRPr>
            </a:lvl5pPr>
            <a:lvl6pPr marL="25146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fld id="{05C98740-E992-4235-A9E0-28D257B54BDC}" type="slidenum">
              <a:rPr lang="en-GB" altLang="en-US" sz="1200" smtClean="0">
                <a:solidFill>
                  <a:srgbClr val="000000"/>
                </a:solidFill>
                <a:latin typeface="Arial" panose="020B0604020202020204" pitchFamily="34" charset="0"/>
              </a:rPr>
              <a:pPr/>
              <a:t>23</a:t>
            </a:fld>
            <a:endParaRPr lang="en-GB" altLang="en-US" sz="120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5938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1" dirty="0" smtClean="0">
              <a:latin typeface="Verdana" panose="020B0604030504040204" pitchFamily="34" charset="0"/>
              <a:cs typeface="Arial" panose="020B0604020202020204" pitchFamily="34" charset="0"/>
            </a:endParaRP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sz="1400">
                <a:solidFill>
                  <a:schemeClr val="tx1"/>
                </a:solidFill>
                <a:latin typeface="Verdana" panose="020B0604030504040204" pitchFamily="34" charset="0"/>
                <a:ea typeface="MS PGothic" panose="020B0600070205080204" pitchFamily="34" charset="-128"/>
              </a:defRPr>
            </a:lvl1pPr>
            <a:lvl2pPr marL="742950" indent="-285750" defTabSz="947738">
              <a:defRPr sz="1400">
                <a:solidFill>
                  <a:schemeClr val="tx1"/>
                </a:solidFill>
                <a:latin typeface="Verdana" panose="020B0604030504040204" pitchFamily="34" charset="0"/>
                <a:ea typeface="MS PGothic" panose="020B0600070205080204" pitchFamily="34" charset="-128"/>
              </a:defRPr>
            </a:lvl2pPr>
            <a:lvl3pPr marL="1143000" indent="-228600" defTabSz="947738">
              <a:defRPr sz="1400">
                <a:solidFill>
                  <a:schemeClr val="tx1"/>
                </a:solidFill>
                <a:latin typeface="Verdana" panose="020B0604030504040204" pitchFamily="34" charset="0"/>
                <a:ea typeface="MS PGothic" panose="020B0600070205080204" pitchFamily="34" charset="-128"/>
              </a:defRPr>
            </a:lvl3pPr>
            <a:lvl4pPr marL="1600200" indent="-228600" defTabSz="947738">
              <a:defRPr sz="1400">
                <a:solidFill>
                  <a:schemeClr val="tx1"/>
                </a:solidFill>
                <a:latin typeface="Verdana" panose="020B0604030504040204" pitchFamily="34" charset="0"/>
                <a:ea typeface="MS PGothic" panose="020B0600070205080204" pitchFamily="34" charset="-128"/>
              </a:defRPr>
            </a:lvl4pPr>
            <a:lvl5pPr marL="2057400" indent="-228600" defTabSz="947738">
              <a:defRPr sz="1400">
                <a:solidFill>
                  <a:schemeClr val="tx1"/>
                </a:solidFill>
                <a:latin typeface="Verdana" panose="020B0604030504040204" pitchFamily="34" charset="0"/>
                <a:ea typeface="MS PGothic" panose="020B0600070205080204" pitchFamily="34" charset="-128"/>
              </a:defRPr>
            </a:lvl5pPr>
            <a:lvl6pPr marL="25146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fld id="{DC0AF248-23D7-48BB-AE47-D77627707065}" type="slidenum">
              <a:rPr lang="en-GB" altLang="en-US" sz="1200" smtClean="0">
                <a:solidFill>
                  <a:srgbClr val="000000"/>
                </a:solidFill>
                <a:latin typeface="Arial" panose="020B0604020202020204" pitchFamily="34" charset="0"/>
              </a:rPr>
              <a:pPr/>
              <a:t>24</a:t>
            </a:fld>
            <a:endParaRPr lang="en-GB" altLang="en-US" sz="120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3020835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Verdana" panose="020B0604030504040204" pitchFamily="34" charset="0"/>
              <a:cs typeface="Arial" panose="020B0604020202020204" pitchFamily="34" charset="0"/>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sz="1400">
                <a:solidFill>
                  <a:schemeClr val="tx1"/>
                </a:solidFill>
                <a:latin typeface="Verdana" panose="020B0604030504040204" pitchFamily="34" charset="0"/>
                <a:ea typeface="MS PGothic" panose="020B0600070205080204" pitchFamily="34" charset="-128"/>
              </a:defRPr>
            </a:lvl1pPr>
            <a:lvl2pPr marL="742950" indent="-285750" defTabSz="947738">
              <a:defRPr sz="1400">
                <a:solidFill>
                  <a:schemeClr val="tx1"/>
                </a:solidFill>
                <a:latin typeface="Verdana" panose="020B0604030504040204" pitchFamily="34" charset="0"/>
                <a:ea typeface="MS PGothic" panose="020B0600070205080204" pitchFamily="34" charset="-128"/>
              </a:defRPr>
            </a:lvl2pPr>
            <a:lvl3pPr marL="1143000" indent="-228600" defTabSz="947738">
              <a:defRPr sz="1400">
                <a:solidFill>
                  <a:schemeClr val="tx1"/>
                </a:solidFill>
                <a:latin typeface="Verdana" panose="020B0604030504040204" pitchFamily="34" charset="0"/>
                <a:ea typeface="MS PGothic" panose="020B0600070205080204" pitchFamily="34" charset="-128"/>
              </a:defRPr>
            </a:lvl3pPr>
            <a:lvl4pPr marL="1600200" indent="-228600" defTabSz="947738">
              <a:defRPr sz="1400">
                <a:solidFill>
                  <a:schemeClr val="tx1"/>
                </a:solidFill>
                <a:latin typeface="Verdana" panose="020B0604030504040204" pitchFamily="34" charset="0"/>
                <a:ea typeface="MS PGothic" panose="020B0600070205080204" pitchFamily="34" charset="-128"/>
              </a:defRPr>
            </a:lvl4pPr>
            <a:lvl5pPr marL="2057400" indent="-228600" defTabSz="947738">
              <a:defRPr sz="1400">
                <a:solidFill>
                  <a:schemeClr val="tx1"/>
                </a:solidFill>
                <a:latin typeface="Verdana" panose="020B0604030504040204" pitchFamily="34" charset="0"/>
                <a:ea typeface="MS PGothic" panose="020B0600070205080204" pitchFamily="34" charset="-128"/>
              </a:defRPr>
            </a:lvl5pPr>
            <a:lvl6pPr marL="25146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fld id="{7F367937-8789-4963-AC9E-B888736CAC74}" type="slidenum">
              <a:rPr lang="en-GB" altLang="en-US" sz="1200" smtClean="0">
                <a:solidFill>
                  <a:srgbClr val="000000"/>
                </a:solidFill>
                <a:latin typeface="Arial" panose="020B0604020202020204" pitchFamily="34" charset="0"/>
              </a:rPr>
              <a:pPr/>
              <a:t>25</a:t>
            </a:fld>
            <a:endParaRPr lang="en-GB" altLang="en-US" sz="120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413485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en-US" b="1" dirty="0"/>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sz="1400">
                <a:solidFill>
                  <a:schemeClr val="tx1"/>
                </a:solidFill>
                <a:latin typeface="Verdana" panose="020B0604030504040204" pitchFamily="34" charset="0"/>
                <a:ea typeface="MS PGothic" panose="020B0600070205080204" pitchFamily="34" charset="-128"/>
              </a:defRPr>
            </a:lvl1pPr>
            <a:lvl2pPr marL="742950" indent="-285750" defTabSz="947738">
              <a:defRPr sz="1400">
                <a:solidFill>
                  <a:schemeClr val="tx1"/>
                </a:solidFill>
                <a:latin typeface="Verdana" panose="020B0604030504040204" pitchFamily="34" charset="0"/>
                <a:ea typeface="MS PGothic" panose="020B0600070205080204" pitchFamily="34" charset="-128"/>
              </a:defRPr>
            </a:lvl2pPr>
            <a:lvl3pPr marL="1143000" indent="-228600" defTabSz="947738">
              <a:defRPr sz="1400">
                <a:solidFill>
                  <a:schemeClr val="tx1"/>
                </a:solidFill>
                <a:latin typeface="Verdana" panose="020B0604030504040204" pitchFamily="34" charset="0"/>
                <a:ea typeface="MS PGothic" panose="020B0600070205080204" pitchFamily="34" charset="-128"/>
              </a:defRPr>
            </a:lvl3pPr>
            <a:lvl4pPr marL="1600200" indent="-228600" defTabSz="947738">
              <a:defRPr sz="1400">
                <a:solidFill>
                  <a:schemeClr val="tx1"/>
                </a:solidFill>
                <a:latin typeface="Verdana" panose="020B0604030504040204" pitchFamily="34" charset="0"/>
                <a:ea typeface="MS PGothic" panose="020B0600070205080204" pitchFamily="34" charset="-128"/>
              </a:defRPr>
            </a:lvl4pPr>
            <a:lvl5pPr marL="2057400" indent="-228600" defTabSz="947738">
              <a:defRPr sz="1400">
                <a:solidFill>
                  <a:schemeClr val="tx1"/>
                </a:solidFill>
                <a:latin typeface="Verdana" panose="020B0604030504040204" pitchFamily="34" charset="0"/>
                <a:ea typeface="MS PGothic" panose="020B0600070205080204" pitchFamily="34" charset="-128"/>
              </a:defRPr>
            </a:lvl5pPr>
            <a:lvl6pPr marL="25146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fld id="{1A76BFD6-E8A1-4C61-9596-9D1F0A43B00D}" type="slidenum">
              <a:rPr lang="en-GB" altLang="en-US" sz="1200" smtClean="0">
                <a:solidFill>
                  <a:srgbClr val="000000"/>
                </a:solidFill>
                <a:latin typeface="Arial" panose="020B0604020202020204" pitchFamily="34" charset="0"/>
              </a:rPr>
              <a:pPr/>
              <a:t>26</a:t>
            </a:fld>
            <a:endParaRPr lang="en-GB" altLang="en-US" sz="120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321514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685800" indent="-685800">
              <a:defRPr/>
            </a:pPr>
            <a:r>
              <a:rPr lang="en-US" sz="2400" dirty="0" smtClean="0">
                <a:solidFill>
                  <a:srgbClr val="FF0000"/>
                </a:solidFill>
              </a:rPr>
              <a:t>Image Sources:</a:t>
            </a:r>
          </a:p>
          <a:p>
            <a:pPr marL="685800" indent="-685800">
              <a:defRPr/>
            </a:pPr>
            <a:r>
              <a:rPr lang="en-US" sz="2400" dirty="0" smtClean="0">
                <a:solidFill>
                  <a:srgbClr val="FF0000"/>
                </a:solidFill>
              </a:rPr>
              <a:t>http://www.algonquincollege.com/public-relations/files/2013/02/front-view-2012-small2.jpg</a:t>
            </a:r>
          </a:p>
          <a:p>
            <a:pPr marL="685800" indent="-685800">
              <a:defRPr/>
            </a:pPr>
            <a:r>
              <a:rPr lang="en-US" sz="2400" dirty="0" smtClean="0">
                <a:solidFill>
                  <a:srgbClr val="FF0000"/>
                </a:solidFill>
              </a:rPr>
              <a:t>http://www.algonquincollege.com/businessblog/files/2013/01/IMG_6463.jpg</a:t>
            </a:r>
          </a:p>
          <a:p>
            <a:pPr marL="685800" indent="-685800">
              <a:defRPr/>
            </a:pPr>
            <a:r>
              <a:rPr lang="en-US" sz="2400" dirty="0" smtClean="0">
                <a:solidFill>
                  <a:srgbClr val="FF0000"/>
                </a:solidFill>
              </a:rPr>
              <a:t>http://lyceum.algonquincollege.com/innovation/ccsr/ccsr2009/images/imgBanner.jpg</a:t>
            </a:r>
          </a:p>
          <a:p>
            <a:pPr marL="685800" indent="-685800">
              <a:defRPr/>
            </a:pPr>
            <a:r>
              <a:rPr lang="en-US" sz="2400" dirty="0" smtClean="0">
                <a:solidFill>
                  <a:srgbClr val="FF0000"/>
                </a:solidFill>
              </a:rPr>
              <a:t>http://www.algonquincollege.com/business/files/2010/11/PA-group3.jpg</a:t>
            </a:r>
          </a:p>
          <a:p>
            <a:pPr>
              <a:spcBef>
                <a:spcPts val="600"/>
              </a:spcBef>
              <a:spcAft>
                <a:spcPts val="600"/>
              </a:spcAft>
              <a:defRPr/>
            </a:pPr>
            <a:endParaRPr lang="en-US" sz="2400" dirty="0" smtClean="0"/>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sz="1400">
                <a:solidFill>
                  <a:schemeClr val="tx1"/>
                </a:solidFill>
                <a:latin typeface="Verdana" panose="020B0604030504040204" pitchFamily="34" charset="0"/>
                <a:ea typeface="MS PGothic" panose="020B0600070205080204" pitchFamily="34" charset="-128"/>
              </a:defRPr>
            </a:lvl1pPr>
            <a:lvl2pPr marL="742950" indent="-285750" defTabSz="947738">
              <a:defRPr sz="1400">
                <a:solidFill>
                  <a:schemeClr val="tx1"/>
                </a:solidFill>
                <a:latin typeface="Verdana" panose="020B0604030504040204" pitchFamily="34" charset="0"/>
                <a:ea typeface="MS PGothic" panose="020B0600070205080204" pitchFamily="34" charset="-128"/>
              </a:defRPr>
            </a:lvl2pPr>
            <a:lvl3pPr marL="1143000" indent="-228600" defTabSz="947738">
              <a:defRPr sz="1400">
                <a:solidFill>
                  <a:schemeClr val="tx1"/>
                </a:solidFill>
                <a:latin typeface="Verdana" panose="020B0604030504040204" pitchFamily="34" charset="0"/>
                <a:ea typeface="MS PGothic" panose="020B0600070205080204" pitchFamily="34" charset="-128"/>
              </a:defRPr>
            </a:lvl3pPr>
            <a:lvl4pPr marL="1600200" indent="-228600" defTabSz="947738">
              <a:defRPr sz="1400">
                <a:solidFill>
                  <a:schemeClr val="tx1"/>
                </a:solidFill>
                <a:latin typeface="Verdana" panose="020B0604030504040204" pitchFamily="34" charset="0"/>
                <a:ea typeface="MS PGothic" panose="020B0600070205080204" pitchFamily="34" charset="-128"/>
              </a:defRPr>
            </a:lvl4pPr>
            <a:lvl5pPr marL="2057400" indent="-228600" defTabSz="947738">
              <a:defRPr sz="1400">
                <a:solidFill>
                  <a:schemeClr val="tx1"/>
                </a:solidFill>
                <a:latin typeface="Verdana" panose="020B0604030504040204" pitchFamily="34" charset="0"/>
                <a:ea typeface="MS PGothic" panose="020B0600070205080204" pitchFamily="34" charset="-128"/>
              </a:defRPr>
            </a:lvl5pPr>
            <a:lvl6pPr marL="25146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defTabSz="947738"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fld id="{494D33E8-9901-4F49-9152-E6FBEA2888EF}" type="slidenum">
              <a:rPr lang="en-GB" altLang="en-US" sz="1200" smtClean="0">
                <a:solidFill>
                  <a:srgbClr val="000000"/>
                </a:solidFill>
                <a:latin typeface="Arial" panose="020B0604020202020204" pitchFamily="34" charset="0"/>
              </a:rPr>
              <a:pPr/>
              <a:t>27</a:t>
            </a:fld>
            <a:endParaRPr lang="en-GB" altLang="en-US" sz="120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9599013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Short answer – this process functions very much like our current with</a:t>
            </a:r>
            <a:r>
              <a:rPr lang="en-US" baseline="0" smtClean="0"/>
              <a:t> the exception of using more robust interface technology that will enable us to easily implement multiple providers.</a:t>
            </a:r>
          </a:p>
          <a:p>
            <a:endParaRPr lang="en-US" smtClean="0"/>
          </a:p>
          <a:p>
            <a:r>
              <a:rPr lang="en-US" smtClean="0"/>
              <a:t>Customer Purchases from any of our ecommerce channels</a:t>
            </a:r>
          </a:p>
          <a:p>
            <a:r>
              <a:rPr lang="en-US" smtClean="0"/>
              <a:t>&lt;click&gt;in the case of POS Liberty,</a:t>
            </a:r>
            <a:r>
              <a:rPr lang="en-US" baseline="0" smtClean="0"/>
              <a:t> our current POS, the purchase results in a confirmed POS.VST transactions.</a:t>
            </a:r>
          </a:p>
          <a:p>
            <a:r>
              <a:rPr lang="en-US" baseline="0" smtClean="0"/>
              <a:t>&lt;click&gt;in the case of eRATEX it is the order fulfillment process which creates these transactions.</a:t>
            </a:r>
          </a:p>
          <a:p>
            <a:r>
              <a:rPr lang="en-US" baseline="0" smtClean="0"/>
              <a:t>&lt;click&gt;in both cases the transaction creates a call to the Digital Provider, here Copia, via an OMNI RealTime Interface</a:t>
            </a:r>
          </a:p>
          <a:p>
            <a:r>
              <a:rPr lang="en-US" baseline="0" smtClean="0"/>
              <a:t>&lt;click&gt;in the case of RATEX|POS (our new POS platform) the register performs a real-time call to OMNI to get the PIN</a:t>
            </a:r>
          </a:p>
          <a:p>
            <a:r>
              <a:rPr lang="en-US" baseline="0" smtClean="0"/>
              <a:t>&lt;click&gt;once the pin is received, the PIN and corresponding are recorded in a billing reconciliation log</a:t>
            </a:r>
          </a:p>
          <a:p>
            <a:r>
              <a:rPr lang="en-US" baseline="0" smtClean="0"/>
              <a:t>&lt;click&gt;in the case of both POS implementations the PIN information is returned to the register for printing on receipt</a:t>
            </a:r>
          </a:p>
          <a:p>
            <a:r>
              <a:rPr lang="en-US" baseline="0" smtClean="0"/>
              <a:t>&lt;click&gt;if the optional email facility is set and the customer email is present, an email with PIN and links to provider web site is provided</a:t>
            </a:r>
          </a:p>
          <a:p>
            <a:r>
              <a:rPr lang="en-US" baseline="0" smtClean="0"/>
              <a:t>&lt;click&gt;upon receipt of email, customer links to provider site and establish credentials and uses pin to  access content</a:t>
            </a:r>
          </a:p>
          <a:p>
            <a:endParaRPr lang="en-US" baseline="0" smtClean="0"/>
          </a:p>
          <a:p>
            <a:endParaRPr lang="en-US" baseline="0" smtClean="0"/>
          </a:p>
          <a:p>
            <a:endParaRPr lang="en-US"/>
          </a:p>
        </p:txBody>
      </p:sp>
      <p:sp>
        <p:nvSpPr>
          <p:cNvPr id="4" name="Slide Number Placeholder 3"/>
          <p:cNvSpPr>
            <a:spLocks noGrp="1"/>
          </p:cNvSpPr>
          <p:nvPr>
            <p:ph type="sldNum" sz="quarter" idx="10"/>
          </p:nvPr>
        </p:nvSpPr>
        <p:spPr/>
        <p:txBody>
          <a:bodyPr/>
          <a:lstStyle/>
          <a:p>
            <a:fld id="{97829116-162F-4DAC-B507-A7B9F4BBC6E8}" type="slidenum">
              <a:rPr lang="en-US" smtClean="0"/>
              <a:t>34</a:t>
            </a:fld>
            <a:endParaRPr lang="en-US" dirty="0"/>
          </a:p>
        </p:txBody>
      </p:sp>
    </p:spTree>
    <p:extLst>
      <p:ext uri="{BB962C8B-B14F-4D97-AF65-F5344CB8AC3E}">
        <p14:creationId xmlns:p14="http://schemas.microsoft.com/office/powerpoint/2010/main" val="25913960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a:cs typeface="Arial"/>
              </a:rPr>
              <a:t>Key point:  We understand</a:t>
            </a:r>
            <a:r>
              <a:rPr lang="en-US" baseline="0" dirty="0" smtClean="0">
                <a:latin typeface="Arial"/>
                <a:cs typeface="Arial"/>
              </a:rPr>
              <a:t> that your priorities are attracting, engaging, retaining, increasing achievement and graduating students.</a:t>
            </a:r>
          </a:p>
          <a:p>
            <a:endParaRPr lang="en-US" baseline="0" dirty="0" smtClean="0">
              <a:latin typeface="Arial"/>
              <a:cs typeface="Arial"/>
            </a:endParaRPr>
          </a:p>
          <a:p>
            <a:r>
              <a:rPr lang="en-US" dirty="0" smtClean="0">
                <a:latin typeface="Arial"/>
                <a:cs typeface="Arial"/>
              </a:rPr>
              <a:t>Whether helping you build your course material strategy,</a:t>
            </a:r>
            <a:r>
              <a:rPr lang="en-US" baseline="0" dirty="0" smtClean="0">
                <a:latin typeface="Arial"/>
                <a:cs typeface="Arial"/>
              </a:rPr>
              <a:t> working with you to implement a new business model or sourcing new products for our stores…everything we do aligns with the goals of your institution.  Everything we do is designed to help you attract, retain, engage and graduate your students.</a:t>
            </a:r>
          </a:p>
          <a:p>
            <a:endParaRPr lang="en-US" baseline="0" dirty="0" smtClean="0">
              <a:latin typeface="Arial"/>
              <a:cs typeface="Arial"/>
            </a:endParaRPr>
          </a:p>
          <a:p>
            <a:r>
              <a:rPr lang="en-US" baseline="0" dirty="0" smtClean="0">
                <a:latin typeface="Arial"/>
                <a:cs typeface="Arial"/>
              </a:rPr>
              <a:t>And we do all this while:</a:t>
            </a:r>
          </a:p>
          <a:p>
            <a:r>
              <a:rPr lang="en-US" baseline="0" dirty="0" smtClean="0">
                <a:latin typeface="Arial"/>
                <a:cs typeface="Arial"/>
              </a:rPr>
              <a:t>- Maintaining faculty choice</a:t>
            </a:r>
          </a:p>
          <a:p>
            <a:r>
              <a:rPr lang="en-US" baseline="0" dirty="0" smtClean="0">
                <a:latin typeface="Arial"/>
                <a:cs typeface="Arial"/>
              </a:rPr>
              <a:t>- Integrating with your campus systems to streamline processes – from aggregating adoption choices to facilitating student add/drop needs</a:t>
            </a:r>
          </a:p>
          <a:p>
            <a:pPr>
              <a:buFontTx/>
              <a:buChar char="-"/>
            </a:pPr>
            <a:r>
              <a:rPr lang="en-US" baseline="0" dirty="0" smtClean="0">
                <a:latin typeface="Arial"/>
                <a:cs typeface="Arial"/>
              </a:rPr>
              <a:t> Driving convenience by providing one-stop, easy access for students</a:t>
            </a:r>
          </a:p>
          <a:p>
            <a:pPr>
              <a:buFontTx/>
              <a:buNone/>
            </a:pPr>
            <a:endParaRPr lang="en-US" baseline="0" dirty="0" smtClean="0">
              <a:latin typeface="Arial"/>
              <a:cs typeface="Arial"/>
            </a:endParaRPr>
          </a:p>
          <a:p>
            <a:pPr>
              <a:buFontTx/>
              <a:buNone/>
            </a:pPr>
            <a:r>
              <a:rPr lang="en-US" baseline="0" dirty="0" smtClean="0">
                <a:latin typeface="Arial"/>
                <a:cs typeface="Arial"/>
              </a:rPr>
              <a:t>And at the end of it all….Always having the right materials at the right price at the right time.</a:t>
            </a:r>
          </a:p>
        </p:txBody>
      </p:sp>
      <p:sp>
        <p:nvSpPr>
          <p:cNvPr id="4" name="Slide Number Placeholder 3"/>
          <p:cNvSpPr>
            <a:spLocks noGrp="1"/>
          </p:cNvSpPr>
          <p:nvPr>
            <p:ph type="sldNum" sz="quarter" idx="10"/>
          </p:nvPr>
        </p:nvSpPr>
        <p:spPr/>
        <p:txBody>
          <a:bodyPr/>
          <a:lstStyle/>
          <a:p>
            <a:fld id="{1DD4176D-A02B-3640-A5D8-E55A0278CC8C}" type="slidenum">
              <a:rPr lang="en-US" smtClean="0"/>
              <a:pPr/>
              <a:t>36</a:t>
            </a:fld>
            <a:endParaRPr lang="en-US"/>
          </a:p>
        </p:txBody>
      </p:sp>
    </p:spTree>
    <p:extLst>
      <p:ext uri="{BB962C8B-B14F-4D97-AF65-F5344CB8AC3E}">
        <p14:creationId xmlns:p14="http://schemas.microsoft.com/office/powerpoint/2010/main" val="2049485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829116-162F-4DAC-B507-A7B9F4BBC6E8}" type="slidenum">
              <a:rPr lang="en-US" smtClean="0"/>
              <a:t>2</a:t>
            </a:fld>
            <a:endParaRPr lang="en-US" dirty="0"/>
          </a:p>
        </p:txBody>
      </p:sp>
    </p:spTree>
    <p:extLst>
      <p:ext uri="{BB962C8B-B14F-4D97-AF65-F5344CB8AC3E}">
        <p14:creationId xmlns:p14="http://schemas.microsoft.com/office/powerpoint/2010/main" val="214231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458">
              <a:defRPr/>
            </a:pPr>
            <a:r>
              <a:rPr lang="en-US" dirty="0" smtClean="0"/>
              <a:t>The fundamental goal of our digital strategy, then, is not about a platform, rather it is to simply things for our customers and own the transaction and provide our customers with convenient, easy access to content through a simple interface, regardless of how they buy it or on what device they access it.</a:t>
            </a:r>
          </a:p>
          <a:p>
            <a:pPr defTabSz="924458">
              <a:defRPr/>
            </a:pPr>
            <a:endParaRPr lang="en-US" dirty="0" smtClean="0"/>
          </a:p>
          <a:p>
            <a:r>
              <a:rPr lang="en-US" dirty="0" smtClean="0"/>
              <a:t>The secret sauce, if you will, of this strategy is to create a link between every campus’ Student Information System (SIS) with Follett systems.  That’s one reason we asked you to identify these systems on your campus as pre-work for the Management Conference.  </a:t>
            </a:r>
          </a:p>
          <a:p>
            <a:r>
              <a:rPr lang="en-US" dirty="0" smtClean="0"/>
              <a:t> </a:t>
            </a:r>
          </a:p>
          <a:p>
            <a:r>
              <a:rPr lang="en-US" dirty="0" smtClean="0"/>
              <a:t>The other reason was is that we expect you to be knowledgeable about, and keep up to date on, the technology used on your campus, as well as have relationships with the people who administer it.</a:t>
            </a:r>
          </a:p>
          <a:p>
            <a:r>
              <a:rPr lang="en-US" dirty="0" smtClean="0"/>
              <a:t> </a:t>
            </a:r>
          </a:p>
          <a:p>
            <a:r>
              <a:rPr lang="en-US" dirty="0" smtClean="0"/>
              <a:t> </a:t>
            </a:r>
          </a:p>
          <a:p>
            <a:pPr defTabSz="924458">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BB9BF3C9-6643-4279-81C0-F94411A42323}" type="slidenum">
              <a:rPr lang="en-US" smtClean="0"/>
              <a:pPr/>
              <a:t>5</a:t>
            </a:fld>
            <a:endParaRPr lang="en-US"/>
          </a:p>
        </p:txBody>
      </p:sp>
    </p:spTree>
    <p:extLst>
      <p:ext uri="{BB962C8B-B14F-4D97-AF65-F5344CB8AC3E}">
        <p14:creationId xmlns:p14="http://schemas.microsoft.com/office/powerpoint/2010/main" val="1520476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Speaking of includED…our newest business model...we are making a big bet on this program because it addresses a pressing academic issue on campuses by reducing the number of students “going without” course materials.  Also, </a:t>
            </a:r>
          </a:p>
          <a:p>
            <a:pPr lvl="0"/>
            <a:r>
              <a:rPr lang="en-US" dirty="0" smtClean="0"/>
              <a:t>It fully maintains faculty adoption choice</a:t>
            </a:r>
          </a:p>
          <a:p>
            <a:pPr lvl="0"/>
            <a:r>
              <a:rPr lang="en-US" dirty="0" smtClean="0"/>
              <a:t>Produces 100% sell-through, which in turn drives pricing leverage to reduce materials costs for students; and</a:t>
            </a:r>
          </a:p>
          <a:p>
            <a:pPr lvl="0"/>
            <a:r>
              <a:rPr lang="en-US" dirty="0" smtClean="0"/>
              <a:t>Uses </a:t>
            </a:r>
            <a:r>
              <a:rPr lang="en-US" dirty="0" err="1" smtClean="0"/>
              <a:t>BookNow</a:t>
            </a:r>
            <a:r>
              <a:rPr lang="en-US" dirty="0" smtClean="0"/>
              <a:t>+ technology that provides for streamlined digital delivery and access.</a:t>
            </a:r>
          </a:p>
          <a:p>
            <a:r>
              <a:rPr lang="en-US" dirty="0" smtClean="0"/>
              <a:t> </a:t>
            </a:r>
          </a:p>
          <a:p>
            <a:r>
              <a:rPr lang="en-US" dirty="0" smtClean="0"/>
              <a:t>includED is primarily a digital delivery program, but it also accommodates print distribution and rental transactions; and can be used for everything from a single class to an entire institution implementation, but we’ve found that the quickest opportunity to drive sales is implementing includED into single, large, classes that have adopted digital content. </a:t>
            </a:r>
          </a:p>
          <a:p>
            <a:r>
              <a:rPr lang="en-US" dirty="0" smtClean="0"/>
              <a:t> </a:t>
            </a:r>
          </a:p>
          <a:p>
            <a:r>
              <a:rPr lang="en-US" dirty="0" smtClean="0"/>
              <a:t> It will be important that you continue to work with your RM’s and GVP’s to identify these ‘low hanging fruit’ opportunities.</a:t>
            </a:r>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BB9BF3C9-6643-4279-81C0-F94411A42323}" type="slidenum">
              <a:rPr lang="en-US" smtClean="0"/>
              <a:pPr/>
              <a:t>7</a:t>
            </a:fld>
            <a:endParaRPr lang="en-US"/>
          </a:p>
        </p:txBody>
      </p:sp>
    </p:spTree>
    <p:extLst>
      <p:ext uri="{BB962C8B-B14F-4D97-AF65-F5344CB8AC3E}">
        <p14:creationId xmlns:p14="http://schemas.microsoft.com/office/powerpoint/2010/main" val="2714704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Arial"/>
                <a:cs typeface="Arial"/>
              </a:rPr>
              <a:t>Key point:  We understand</a:t>
            </a:r>
            <a:r>
              <a:rPr lang="en-US" baseline="0" dirty="0" smtClean="0">
                <a:latin typeface="Arial"/>
                <a:cs typeface="Arial"/>
              </a:rPr>
              <a:t> that your priorities are attracting, engaging, retaining, increasing achievement and graduating students.</a:t>
            </a:r>
          </a:p>
          <a:p>
            <a:endParaRPr lang="en-US" baseline="0" dirty="0" smtClean="0">
              <a:latin typeface="Arial"/>
              <a:cs typeface="Arial"/>
            </a:endParaRPr>
          </a:p>
          <a:p>
            <a:r>
              <a:rPr lang="en-US" dirty="0" smtClean="0">
                <a:latin typeface="Arial"/>
                <a:cs typeface="Arial"/>
              </a:rPr>
              <a:t>Whether helping you build your course material strategy,</a:t>
            </a:r>
            <a:r>
              <a:rPr lang="en-US" baseline="0" dirty="0" smtClean="0">
                <a:latin typeface="Arial"/>
                <a:cs typeface="Arial"/>
              </a:rPr>
              <a:t> working with you to implement a new business model or sourcing new products for our stores…everything we do aligns with the goals of your institution.  Everything we do is designed to help you attract, retain, engage and graduate your students.</a:t>
            </a:r>
          </a:p>
          <a:p>
            <a:endParaRPr lang="en-US" baseline="0" dirty="0" smtClean="0">
              <a:latin typeface="Arial"/>
              <a:cs typeface="Arial"/>
            </a:endParaRPr>
          </a:p>
          <a:p>
            <a:r>
              <a:rPr lang="en-US" baseline="0" dirty="0" smtClean="0">
                <a:latin typeface="Arial"/>
                <a:cs typeface="Arial"/>
              </a:rPr>
              <a:t>And we do all this while:</a:t>
            </a:r>
          </a:p>
          <a:p>
            <a:r>
              <a:rPr lang="en-US" baseline="0" dirty="0" smtClean="0">
                <a:latin typeface="Arial"/>
                <a:cs typeface="Arial"/>
              </a:rPr>
              <a:t>- Maintaining faculty choice</a:t>
            </a:r>
          </a:p>
          <a:p>
            <a:r>
              <a:rPr lang="en-US" baseline="0" dirty="0" smtClean="0">
                <a:latin typeface="Arial"/>
                <a:cs typeface="Arial"/>
              </a:rPr>
              <a:t>- Integrating with your campus systems to streamline processes – from aggregating adoption choices to facilitating student add/drop needs</a:t>
            </a:r>
          </a:p>
          <a:p>
            <a:pPr>
              <a:buFontTx/>
              <a:buChar char="-"/>
            </a:pPr>
            <a:r>
              <a:rPr lang="en-US" baseline="0" dirty="0" smtClean="0">
                <a:latin typeface="Arial"/>
                <a:cs typeface="Arial"/>
              </a:rPr>
              <a:t> Driving convenience by providing one-stop, easy access for students</a:t>
            </a:r>
          </a:p>
          <a:p>
            <a:pPr>
              <a:buFontTx/>
              <a:buNone/>
            </a:pPr>
            <a:endParaRPr lang="en-US" baseline="0" dirty="0" smtClean="0">
              <a:latin typeface="Arial"/>
              <a:cs typeface="Arial"/>
            </a:endParaRPr>
          </a:p>
          <a:p>
            <a:pPr>
              <a:buFontTx/>
              <a:buNone/>
            </a:pPr>
            <a:r>
              <a:rPr lang="en-US" baseline="0" dirty="0" smtClean="0">
                <a:latin typeface="Arial"/>
                <a:cs typeface="Arial"/>
              </a:rPr>
              <a:t>And at the end of it all….Always having the right materials at the right price at the right time.</a:t>
            </a:r>
          </a:p>
        </p:txBody>
      </p:sp>
      <p:sp>
        <p:nvSpPr>
          <p:cNvPr id="4" name="Slide Number Placeholder 3"/>
          <p:cNvSpPr>
            <a:spLocks noGrp="1"/>
          </p:cNvSpPr>
          <p:nvPr>
            <p:ph type="sldNum" sz="quarter" idx="10"/>
          </p:nvPr>
        </p:nvSpPr>
        <p:spPr/>
        <p:txBody>
          <a:bodyPr/>
          <a:lstStyle/>
          <a:p>
            <a:fld id="{1DD4176D-A02B-3640-A5D8-E55A0278CC8C}"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453039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9BF3C9-6643-4279-81C0-F94411A42323}"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230452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488714-22D5-4CBC-96FA-FF481213BC0C}" type="slidenum">
              <a:rPr lang="en-US" smtClean="0"/>
              <a:pPr/>
              <a:t>10</a:t>
            </a:fld>
            <a:endParaRPr lang="en-US" smtClean="0"/>
          </a:p>
        </p:txBody>
      </p:sp>
    </p:spTree>
    <p:extLst>
      <p:ext uri="{BB962C8B-B14F-4D97-AF65-F5344CB8AC3E}">
        <p14:creationId xmlns:p14="http://schemas.microsoft.com/office/powerpoint/2010/main" val="1233227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157C59-64AF-4B95-9E11-899682566034}" type="slidenum">
              <a:rPr lang="en-US" smtClean="0"/>
              <a:t>15</a:t>
            </a:fld>
            <a:endParaRPr lang="en-US" dirty="0"/>
          </a:p>
        </p:txBody>
      </p:sp>
    </p:spTree>
    <p:extLst>
      <p:ext uri="{BB962C8B-B14F-4D97-AF65-F5344CB8AC3E}">
        <p14:creationId xmlns:p14="http://schemas.microsoft.com/office/powerpoint/2010/main" val="38899871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latin typeface="Calibri" panose="020F0502020204030204" pitchFamily="34" charset="0"/>
            </a:endParaRPr>
          </a:p>
          <a:p>
            <a:endParaRPr lang="en-US" b="1" dirty="0">
              <a:latin typeface="Calibri" panose="020F0502020204030204" pitchFamily="34" charset="0"/>
            </a:endParaRPr>
          </a:p>
          <a:p>
            <a:r>
              <a:rPr lang="en-US" b="1" dirty="0">
                <a:latin typeface="Calibri" panose="020F0502020204030204" pitchFamily="34" charset="0"/>
              </a:rPr>
              <a:t>The Results  - Growth – Sam</a:t>
            </a:r>
          </a:p>
          <a:p>
            <a:endParaRPr lang="en-US" dirty="0">
              <a:latin typeface="Calibri" panose="020F0502020204030204" pitchFamily="34" charset="0"/>
            </a:endParaRPr>
          </a:p>
          <a:p>
            <a:r>
              <a:rPr lang="en-US" b="1" dirty="0">
                <a:latin typeface="Calibri" panose="020F0502020204030204" pitchFamily="34" charset="0"/>
                <a:ea typeface="Arial"/>
                <a:cs typeface="Arial"/>
                <a:sym typeface="Arial"/>
              </a:rPr>
              <a:t>Fall 2014</a:t>
            </a:r>
          </a:p>
          <a:p>
            <a:pPr marL="279949" indent="-279949">
              <a:buClr>
                <a:srgbClr val="E67000"/>
              </a:buClr>
              <a:buFont typeface="Arial" panose="020B0604020202020204" pitchFamily="34" charset="0"/>
              <a:buChar char="•"/>
            </a:pPr>
            <a:r>
              <a:rPr lang="en-US" dirty="0">
                <a:latin typeface="Calibri" panose="020F0502020204030204" pitchFamily="34" charset="0"/>
                <a:ea typeface="Arial"/>
                <a:cs typeface="Arial"/>
                <a:sym typeface="Arial"/>
              </a:rPr>
              <a:t>314 classes</a:t>
            </a:r>
          </a:p>
          <a:p>
            <a:pPr marL="279949" indent="-279949">
              <a:buClr>
                <a:srgbClr val="E67000"/>
              </a:buClr>
              <a:buFont typeface="Arial" panose="020B0604020202020204" pitchFamily="34" charset="0"/>
              <a:buChar char="•"/>
            </a:pPr>
            <a:r>
              <a:rPr lang="en-US" dirty="0">
                <a:latin typeface="Calibri" panose="020F0502020204030204" pitchFamily="34" charset="0"/>
                <a:ea typeface="Arial"/>
                <a:cs typeface="Arial"/>
                <a:sym typeface="Arial"/>
              </a:rPr>
              <a:t>9400+ student seat count</a:t>
            </a:r>
          </a:p>
          <a:p>
            <a:pPr marL="279949" indent="-279949">
              <a:buClr>
                <a:srgbClr val="E67000"/>
              </a:buClr>
              <a:buFont typeface="Arial" panose="020B0604020202020204" pitchFamily="34" charset="0"/>
              <a:buChar char="•"/>
            </a:pPr>
            <a:r>
              <a:rPr lang="en-US" dirty="0">
                <a:latin typeface="Calibri" panose="020F0502020204030204" pitchFamily="34" charset="0"/>
                <a:ea typeface="Arial"/>
                <a:cs typeface="Arial"/>
                <a:sym typeface="Arial"/>
              </a:rPr>
              <a:t>17% of faculty</a:t>
            </a:r>
          </a:p>
          <a:p>
            <a:pPr marL="279949" indent="-279949">
              <a:buClr>
                <a:srgbClr val="E67000"/>
              </a:buClr>
              <a:buFont typeface="Arial" panose="020B0604020202020204" pitchFamily="34" charset="0"/>
              <a:buChar char="•"/>
            </a:pPr>
            <a:r>
              <a:rPr lang="en-US" dirty="0">
                <a:latin typeface="Calibri" panose="020F0502020204030204" pitchFamily="34" charset="0"/>
                <a:ea typeface="Arial"/>
                <a:cs typeface="Arial"/>
                <a:sym typeface="Arial"/>
              </a:rPr>
              <a:t>12% of class offerings</a:t>
            </a:r>
            <a:endParaRPr lang="en-US" dirty="0">
              <a:latin typeface="Calibri" panose="020F0502020204030204" pitchFamily="34" charset="0"/>
              <a:cs typeface="Helvetica Neue"/>
            </a:endParaRPr>
          </a:p>
          <a:p>
            <a:endParaRPr lang="en-US" dirty="0">
              <a:latin typeface="Calibri" panose="020F0502020204030204" pitchFamily="34" charset="0"/>
            </a:endParaRPr>
          </a:p>
          <a:p>
            <a:endParaRPr lang="en-US" dirty="0"/>
          </a:p>
        </p:txBody>
      </p:sp>
    </p:spTree>
    <p:extLst>
      <p:ext uri="{BB962C8B-B14F-4D97-AF65-F5344CB8AC3E}">
        <p14:creationId xmlns:p14="http://schemas.microsoft.com/office/powerpoint/2010/main" val="2066630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tandar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48200" y="1524000"/>
            <a:ext cx="7315200" cy="685800"/>
          </a:xfrm>
          <a:prstGeom prst="rect">
            <a:avLst/>
          </a:prstGeom>
        </p:spPr>
        <p:txBody>
          <a:bodyPr/>
          <a:lstStyle>
            <a:lvl1pPr>
              <a:defRPr sz="4000" spc="300">
                <a:solidFill>
                  <a:schemeClr val="accent1"/>
                </a:solidFill>
                <a:latin typeface="Segoe UI" panose="020B0502040204020203" pitchFamily="34" charset="0"/>
                <a:cs typeface="Segoe UI" panose="020B0502040204020203" pitchFamily="34" charset="0"/>
              </a:defRPr>
            </a:lvl1pPr>
          </a:lstStyle>
          <a:p>
            <a:r>
              <a:rPr lang="en-US" dirty="0" smtClean="0"/>
              <a:t>Your Session Title</a:t>
            </a:r>
            <a:endParaRPr lang="en-US" dirty="0"/>
          </a:p>
        </p:txBody>
      </p:sp>
      <p:sp>
        <p:nvSpPr>
          <p:cNvPr id="8" name="Text Placeholder 7"/>
          <p:cNvSpPr>
            <a:spLocks noGrp="1"/>
          </p:cNvSpPr>
          <p:nvPr>
            <p:ph type="body" sz="quarter" idx="10" hasCustomPrompt="1"/>
          </p:nvPr>
        </p:nvSpPr>
        <p:spPr>
          <a:xfrm>
            <a:off x="4648200" y="2667000"/>
            <a:ext cx="7315200" cy="457200"/>
          </a:xfrm>
          <a:prstGeom prst="rect">
            <a:avLst/>
          </a:prstGeom>
        </p:spPr>
        <p:txBody>
          <a:bodyPr/>
          <a:lstStyle>
            <a:lvl1pPr>
              <a:defRPr baseline="0">
                <a:solidFill>
                  <a:schemeClr val="bg2">
                    <a:lumMod val="75000"/>
                  </a:schemeClr>
                </a:solidFill>
                <a:latin typeface="Segoe UI" panose="020B0502040204020203" pitchFamily="34" charset="0"/>
                <a:cs typeface="Segoe UI" panose="020B0502040204020203" pitchFamily="34" charset="0"/>
              </a:defRPr>
            </a:lvl1pPr>
          </a:lstStyle>
          <a:p>
            <a:pPr lvl="0"/>
            <a:r>
              <a:rPr lang="en-US" dirty="0" smtClean="0"/>
              <a:t>Presenter Name</a:t>
            </a:r>
            <a:endParaRPr lang="en-US" dirty="0"/>
          </a:p>
        </p:txBody>
      </p:sp>
      <p:sp>
        <p:nvSpPr>
          <p:cNvPr id="10" name="Text Placeholder 9"/>
          <p:cNvSpPr>
            <a:spLocks noGrp="1"/>
          </p:cNvSpPr>
          <p:nvPr>
            <p:ph type="body" sz="quarter" idx="11" hasCustomPrompt="1"/>
          </p:nvPr>
        </p:nvSpPr>
        <p:spPr>
          <a:xfrm>
            <a:off x="4648200" y="4800600"/>
            <a:ext cx="1981200" cy="304800"/>
          </a:xfrm>
          <a:prstGeom prst="rect">
            <a:avLst/>
          </a:prstGeom>
        </p:spPr>
        <p:txBody>
          <a:bodyPr/>
          <a:lstStyle>
            <a:lvl1pPr algn="l">
              <a:defRPr sz="1800">
                <a:solidFill>
                  <a:schemeClr val="bg2">
                    <a:lumMod val="75000"/>
                  </a:schemeClr>
                </a:solidFill>
              </a:defRPr>
            </a:lvl1pPr>
          </a:lstStyle>
          <a:p>
            <a:pPr lvl="0"/>
            <a:r>
              <a:rPr lang="en-US" dirty="0" smtClean="0"/>
              <a:t>Session</a:t>
            </a:r>
            <a:endParaRPr lang="en-US" dirty="0"/>
          </a:p>
        </p:txBody>
      </p:sp>
    </p:spTree>
    <p:extLst>
      <p:ext uri="{BB962C8B-B14F-4D97-AF65-F5344CB8AC3E}">
        <p14:creationId xmlns:p14="http://schemas.microsoft.com/office/powerpoint/2010/main" val="3366493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76200"/>
            <a:ext cx="12192000" cy="1375012"/>
          </a:xfrm>
          <a:prstGeom prst="rect">
            <a:avLst/>
          </a:prstGeom>
          <a:solidFill>
            <a:srgbClr val="9B9B9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 name="Title 1"/>
          <p:cNvSpPr>
            <a:spLocks noGrp="1"/>
          </p:cNvSpPr>
          <p:nvPr>
            <p:ph type="title" hasCustomPrompt="1"/>
          </p:nvPr>
        </p:nvSpPr>
        <p:spPr>
          <a:xfrm>
            <a:off x="304800" y="152400"/>
            <a:ext cx="11480800" cy="1143000"/>
          </a:xfrm>
        </p:spPr>
        <p:txBody>
          <a:bodyPr/>
          <a:lstStyle>
            <a:lvl1pPr algn="l">
              <a:defRPr>
                <a:solidFill>
                  <a:schemeClr val="bg1"/>
                </a:solidFill>
                <a:effectLst>
                  <a:outerShdw blurRad="38100" dist="38100" dir="2700000" algn="tl">
                    <a:srgbClr val="000000">
                      <a:alpha val="43137"/>
                    </a:srgbClr>
                  </a:outerShdw>
                </a:effectLst>
              </a:defRPr>
            </a:lvl1pPr>
          </a:lstStyle>
          <a:p>
            <a:r>
              <a:rPr lang="en-US" dirty="0" smtClean="0"/>
              <a:t>Click to edit Master title style </a:t>
            </a:r>
            <a:r>
              <a:rPr lang="en-US" dirty="0" err="1" smtClean="0"/>
              <a:t>xzczxc</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203200" y="6492876"/>
            <a:ext cx="2844800" cy="365125"/>
          </a:xfrm>
        </p:spPr>
        <p:txBody>
          <a:bodyPr/>
          <a:lstStyle>
            <a:lvl1pPr>
              <a:defRPr sz="1100"/>
            </a:lvl1p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3907739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0823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86887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92891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055569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06859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28942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114171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603789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91722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Dark Blank">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11277600" y="6398869"/>
            <a:ext cx="533400" cy="365125"/>
          </a:xfrm>
          <a:prstGeom prst="rect">
            <a:avLst/>
          </a:prstGeom>
        </p:spPr>
        <p:txBody>
          <a:bodyPr/>
          <a:lstStyle>
            <a:lvl1pPr algn="r">
              <a:defRPr sz="1600">
                <a:solidFill>
                  <a:schemeClr val="bg1">
                    <a:lumMod val="85000"/>
                  </a:schemeClr>
                </a:solidFill>
              </a:defRPr>
            </a:lvl1pPr>
          </a:lstStyle>
          <a:p>
            <a:fld id="{CB36F73C-76D9-43E6-BAA0-B5C4274F1B36}" type="slidenum">
              <a:rPr lang="en-US" smtClean="0"/>
              <a:pPr/>
              <a:t>‹#›</a:t>
            </a:fld>
            <a:endParaRPr lang="en-US" dirty="0"/>
          </a:p>
        </p:txBody>
      </p:sp>
    </p:spTree>
    <p:extLst>
      <p:ext uri="{BB962C8B-B14F-4D97-AF65-F5344CB8AC3E}">
        <p14:creationId xmlns:p14="http://schemas.microsoft.com/office/powerpoint/2010/main" val="135526233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74638"/>
            <a:ext cx="10972800" cy="792162"/>
          </a:xfrm>
        </p:spPr>
        <p:txBody>
          <a:bodyPr anchor="t">
            <a:normAutofit/>
          </a:bodyPr>
          <a:lstStyle>
            <a:lvl1pPr algn="l">
              <a:defRPr sz="2800">
                <a:solidFill>
                  <a:srgbClr val="00338E"/>
                </a:solidFill>
                <a:latin typeface="Arial Black" pitchFamily="34" charset="0"/>
              </a:defRPr>
            </a:lvl1pPr>
          </a:lstStyle>
          <a:p>
            <a:r>
              <a:rPr lang="en-US" dirty="0" smtClean="0"/>
              <a:t>Click to edit Master title style</a:t>
            </a:r>
            <a:endParaRPr lang="en-US" dirty="0"/>
          </a:p>
        </p:txBody>
      </p:sp>
      <p:sp>
        <p:nvSpPr>
          <p:cNvPr id="17" name="Slide Number Placeholder 10"/>
          <p:cNvSpPr>
            <a:spLocks noGrp="1"/>
          </p:cNvSpPr>
          <p:nvPr>
            <p:ph type="sldNum" sz="quarter" idx="11"/>
          </p:nvPr>
        </p:nvSpPr>
        <p:spPr>
          <a:xfrm>
            <a:off x="11379200" y="6400801"/>
            <a:ext cx="711200" cy="365125"/>
          </a:xfrm>
        </p:spPr>
        <p:txBody>
          <a:bodyPr/>
          <a:lstStyle>
            <a:lvl1pPr>
              <a:defRPr sz="900">
                <a:solidFill>
                  <a:srgbClr val="11203F"/>
                </a:solidFill>
                <a:latin typeface="Arial" pitchFamily="34" charset="0"/>
                <a:cs typeface="Arial" pitchFamily="34" charset="0"/>
              </a:defRPr>
            </a:lvl1pPr>
          </a:lstStyle>
          <a:p>
            <a:fld id="{E7D3E526-640D-4948-93FC-33314BBD9B07}" type="slidenum">
              <a:rPr lang="en-US" smtClean="0"/>
              <a:pPr/>
              <a:t>‹#›</a:t>
            </a:fld>
            <a:endParaRPr lang="en-US" dirty="0"/>
          </a:p>
        </p:txBody>
      </p:sp>
      <p:sp>
        <p:nvSpPr>
          <p:cNvPr id="11" name="Date Placeholder 8"/>
          <p:cNvSpPr>
            <a:spLocks noGrp="1"/>
          </p:cNvSpPr>
          <p:nvPr>
            <p:ph type="dt" sz="half" idx="10"/>
          </p:nvPr>
        </p:nvSpPr>
        <p:spPr>
          <a:xfrm>
            <a:off x="8940800" y="6400801"/>
            <a:ext cx="2540000" cy="365125"/>
          </a:xfrm>
          <a:prstGeom prst="rect">
            <a:avLst/>
          </a:prstGeom>
        </p:spPr>
        <p:txBody>
          <a:bodyPr/>
          <a:lstStyle>
            <a:lvl1pPr algn="r">
              <a:defRPr sz="900" spc="300">
                <a:solidFill>
                  <a:srgbClr val="11203F"/>
                </a:solidFill>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val="131329185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stretch>
            <a:fillRect/>
          </a:stretch>
        </p:blipFill>
        <p:spPr>
          <a:xfrm>
            <a:off x="-13945" y="6346480"/>
            <a:ext cx="12205945" cy="511521"/>
          </a:xfrm>
          <a:prstGeom prst="rect">
            <a:avLst/>
          </a:prstGeom>
        </p:spPr>
      </p:pic>
      <p:sp>
        <p:nvSpPr>
          <p:cNvPr id="2" name="Title 1"/>
          <p:cNvSpPr>
            <a:spLocks noGrp="1"/>
          </p:cNvSpPr>
          <p:nvPr>
            <p:ph type="title"/>
          </p:nvPr>
        </p:nvSpPr>
        <p:spPr>
          <a:xfrm>
            <a:off x="203200" y="0"/>
            <a:ext cx="11988800" cy="838200"/>
          </a:xfrm>
        </p:spPr>
        <p:txBody>
          <a:bodyPr anchor="ctr">
            <a:normAutofit/>
          </a:bodyPr>
          <a:lstStyle>
            <a:lvl1pPr algn="l">
              <a:defRPr sz="2800">
                <a:solidFill>
                  <a:srgbClr val="000090"/>
                </a:solidFill>
                <a:latin typeface="Arial Black" pitchFamily="34" charset="0"/>
              </a:defRPr>
            </a:lvl1pPr>
          </a:lstStyle>
          <a:p>
            <a:r>
              <a:rPr lang="en-US" dirty="0" smtClean="0"/>
              <a:t>Click to edit Master title style</a:t>
            </a:r>
            <a:endParaRPr lang="en-US" dirty="0"/>
          </a:p>
        </p:txBody>
      </p:sp>
      <p:cxnSp>
        <p:nvCxnSpPr>
          <p:cNvPr id="7" name="Straight Connector 6"/>
          <p:cNvCxnSpPr/>
          <p:nvPr userDrawn="1"/>
        </p:nvCxnSpPr>
        <p:spPr>
          <a:xfrm>
            <a:off x="0" y="838200"/>
            <a:ext cx="12192000" cy="0"/>
          </a:xfrm>
          <a:prstGeom prst="line">
            <a:avLst/>
          </a:prstGeom>
          <a:ln w="6350">
            <a:solidFill>
              <a:srgbClr val="000090"/>
            </a:solidFill>
          </a:ln>
        </p:spPr>
        <p:style>
          <a:lnRef idx="1">
            <a:schemeClr val="accent1"/>
          </a:lnRef>
          <a:fillRef idx="0">
            <a:schemeClr val="accent1"/>
          </a:fillRef>
          <a:effectRef idx="0">
            <a:schemeClr val="accent1"/>
          </a:effectRef>
          <a:fontRef idx="minor">
            <a:schemeClr val="tx1"/>
          </a:fontRef>
        </p:style>
      </p:cxnSp>
      <p:sp>
        <p:nvSpPr>
          <p:cNvPr id="12" name="Footer Placeholder 11"/>
          <p:cNvSpPr txBox="1">
            <a:spLocks/>
          </p:cNvSpPr>
          <p:nvPr userDrawn="1"/>
        </p:nvSpPr>
        <p:spPr>
          <a:xfrm>
            <a:off x="4967215" y="6382169"/>
            <a:ext cx="2540000" cy="365125"/>
          </a:xfrm>
          <a:prstGeom prst="rect">
            <a:avLst/>
          </a:prstGeom>
        </p:spPr>
        <p:txBody>
          <a:bodyPr vert="horz" lIns="91440" tIns="45720" rIns="91440" bIns="45720" rtlCol="0" anchor="ctr"/>
          <a:lstStyle>
            <a:lvl1pPr>
              <a:defRPr sz="1000">
                <a:solidFill>
                  <a:schemeClr val="tx2">
                    <a:lumMod val="20000"/>
                    <a:lumOff val="80000"/>
                  </a:schemeClr>
                </a:solidFill>
                <a:latin typeface="Arial" pitchFamily="34" charset="0"/>
                <a:cs typeface="Arial" pitchFamily="34" charset="0"/>
              </a:defRPr>
            </a:lvl1pPr>
          </a:lstStyle>
          <a:p>
            <a:pPr algn="ctr">
              <a:defRPr/>
            </a:pPr>
            <a:r>
              <a:rPr lang="en-US" sz="1000" dirty="0" smtClean="0">
                <a:solidFill>
                  <a:srgbClr val="1F497D">
                    <a:lumMod val="20000"/>
                    <a:lumOff val="80000"/>
                  </a:srgbClr>
                </a:solidFill>
              </a:rPr>
              <a:t>Company Confidential</a:t>
            </a:r>
            <a:endParaRPr lang="en-US" sz="1000" dirty="0">
              <a:solidFill>
                <a:srgbClr val="1F497D">
                  <a:lumMod val="20000"/>
                  <a:lumOff val="80000"/>
                </a:srgbClr>
              </a:solidFill>
            </a:endParaRPr>
          </a:p>
        </p:txBody>
      </p:sp>
      <p:sp>
        <p:nvSpPr>
          <p:cNvPr id="13" name="Date Placeholder 8"/>
          <p:cNvSpPr txBox="1">
            <a:spLocks/>
          </p:cNvSpPr>
          <p:nvPr userDrawn="1"/>
        </p:nvSpPr>
        <p:spPr>
          <a:xfrm>
            <a:off x="0" y="6377975"/>
            <a:ext cx="1422400" cy="365125"/>
          </a:xfrm>
          <a:prstGeom prst="rect">
            <a:avLst/>
          </a:prstGeom>
        </p:spPr>
        <p:txBody>
          <a:bodyPr vert="horz" lIns="91440" tIns="45720" rIns="91440" bIns="45720" rtlCol="0" anchor="ctr"/>
          <a:lstStyle>
            <a:lvl1pPr>
              <a:defRPr sz="1000">
                <a:solidFill>
                  <a:schemeClr val="tx2">
                    <a:lumMod val="20000"/>
                    <a:lumOff val="80000"/>
                  </a:schemeClr>
                </a:solidFill>
                <a:latin typeface="Arial" pitchFamily="34" charset="0"/>
                <a:cs typeface="Arial" pitchFamily="34" charset="0"/>
              </a:defRPr>
            </a:lvl1pPr>
          </a:lstStyle>
          <a:p>
            <a:pPr>
              <a:defRPr/>
            </a:pPr>
            <a:r>
              <a:rPr lang="en-US" sz="1000" dirty="0" smtClean="0">
                <a:solidFill>
                  <a:srgbClr val="1F497D">
                    <a:lumMod val="20000"/>
                    <a:lumOff val="80000"/>
                  </a:srgbClr>
                </a:solidFill>
              </a:rPr>
              <a:t>May 7, 2013</a:t>
            </a:r>
            <a:endParaRPr lang="en-US" sz="1000" dirty="0">
              <a:solidFill>
                <a:srgbClr val="1F497D">
                  <a:lumMod val="20000"/>
                  <a:lumOff val="80000"/>
                </a:srgbClr>
              </a:solidFill>
            </a:endParaRPr>
          </a:p>
        </p:txBody>
      </p:sp>
      <p:sp>
        <p:nvSpPr>
          <p:cNvPr id="14" name="Slide Number Placeholder 10"/>
          <p:cNvSpPr txBox="1">
            <a:spLocks/>
          </p:cNvSpPr>
          <p:nvPr userDrawn="1"/>
        </p:nvSpPr>
        <p:spPr>
          <a:xfrm>
            <a:off x="11482007" y="6396134"/>
            <a:ext cx="711200" cy="365125"/>
          </a:xfrm>
          <a:prstGeom prst="rect">
            <a:avLst/>
          </a:prstGeom>
        </p:spPr>
        <p:txBody>
          <a:bodyPr vert="horz" lIns="91440" tIns="45720" rIns="91440" bIns="45720" rtlCol="0" anchor="ctr"/>
          <a:lstStyle>
            <a:lvl1pPr>
              <a:defRPr sz="1200">
                <a:solidFill>
                  <a:schemeClr val="tx2">
                    <a:lumMod val="20000"/>
                    <a:lumOff val="80000"/>
                  </a:schemeClr>
                </a:solidFill>
                <a:latin typeface="Arial" pitchFamily="34" charset="0"/>
                <a:cs typeface="Arial" pitchFamily="34" charset="0"/>
              </a:defRPr>
            </a:lvl1pPr>
          </a:lstStyle>
          <a:p>
            <a:pPr algn="r">
              <a:defRPr/>
            </a:pPr>
            <a:fld id="{E7D3E526-640D-4948-93FC-33314BBD9B07}" type="slidenum">
              <a:rPr lang="en-US" sz="1200" smtClean="0">
                <a:solidFill>
                  <a:srgbClr val="1F497D">
                    <a:lumMod val="20000"/>
                    <a:lumOff val="80000"/>
                  </a:srgbClr>
                </a:solidFill>
              </a:rPr>
              <a:pPr algn="r">
                <a:defRPr/>
              </a:pPr>
              <a:t>‹#›</a:t>
            </a:fld>
            <a:endParaRPr lang="en-US" sz="1200" dirty="0">
              <a:solidFill>
                <a:srgbClr val="1F497D">
                  <a:lumMod val="20000"/>
                  <a:lumOff val="80000"/>
                </a:srgbClr>
              </a:solidFill>
            </a:endParaRPr>
          </a:p>
        </p:txBody>
      </p:sp>
    </p:spTree>
    <p:extLst>
      <p:ext uri="{BB962C8B-B14F-4D97-AF65-F5344CB8AC3E}">
        <p14:creationId xmlns:p14="http://schemas.microsoft.com/office/powerpoint/2010/main" val="26495725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userDrawn="1"/>
        </p:nvSpPr>
        <p:spPr>
          <a:xfrm>
            <a:off x="9993" y="3653852"/>
            <a:ext cx="12192000" cy="3204148"/>
          </a:xfrm>
          <a:prstGeom prst="rect">
            <a:avLst/>
          </a:prstGeom>
          <a:solidFill>
            <a:srgbClr val="9494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51616" y="990600"/>
            <a:ext cx="6840384" cy="4953000"/>
          </a:xfrm>
          <a:prstGeom prst="rect">
            <a:avLst/>
          </a:prstGeom>
          <a:effectLst/>
        </p:spPr>
      </p:pic>
      <p:sp>
        <p:nvSpPr>
          <p:cNvPr id="2" name="Title 1"/>
          <p:cNvSpPr>
            <a:spLocks noGrp="1"/>
          </p:cNvSpPr>
          <p:nvPr>
            <p:ph type="ctrTitle"/>
          </p:nvPr>
        </p:nvSpPr>
        <p:spPr>
          <a:xfrm>
            <a:off x="609600" y="2286001"/>
            <a:ext cx="7721600" cy="1470025"/>
          </a:xfrm>
        </p:spPr>
        <p:txBody>
          <a:bodyPr>
            <a:normAutofit/>
          </a:bodyPr>
          <a:lstStyle>
            <a:lvl1pPr algn="l">
              <a:lnSpc>
                <a:spcPts val="4200"/>
              </a:lnSpc>
              <a:defRPr sz="4400" b="1">
                <a:solidFill>
                  <a:schemeClr val="tx1"/>
                </a:solidFill>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609600" y="3733800"/>
            <a:ext cx="6400800" cy="1752600"/>
          </a:xfrm>
        </p:spPr>
        <p:txBody>
          <a:bodyPr/>
          <a:lstStyle>
            <a:lvl1pPr marL="0" indent="0" algn="l">
              <a:lnSpc>
                <a:spcPts val="3400"/>
              </a:lnSpc>
              <a:buNone/>
              <a:defRPr b="1">
                <a:solidFill>
                  <a:schemeClr val="bg1"/>
                </a:solidFill>
                <a:effectLst>
                  <a:outerShdw blurRad="38100" dist="38100" dir="2700000" algn="tl">
                    <a:srgbClr val="000000">
                      <a:alpha val="43137"/>
                    </a:srgbClr>
                  </a:outerShdw>
                </a:effectLst>
                <a:latin typeface="Arial Narrow"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pic>
        <p:nvPicPr>
          <p:cNvPr id="7" name="Picture 17" descr="Follett White 10-2-09.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042401" y="5562601"/>
            <a:ext cx="2438401" cy="822223"/>
          </a:xfrm>
          <a:prstGeom prst="rect">
            <a:avLst/>
          </a:prstGeom>
          <a:noFill/>
          <a:ln>
            <a:noFill/>
          </a:ln>
          <a:effectLst>
            <a:outerShdw blurRad="50800" dist="38100" dir="2700000" algn="tl" rotWithShape="0">
              <a:prstClr val="black">
                <a:alpha val="1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a:off x="682317" y="6477001"/>
            <a:ext cx="2501006" cy="276999"/>
          </a:xfrm>
          <a:prstGeom prst="rect">
            <a:avLst/>
          </a:prstGeom>
        </p:spPr>
        <p:txBody>
          <a:bodyPr wrap="none">
            <a:spAutoFit/>
          </a:bodyPr>
          <a:lstStyle/>
          <a:p>
            <a:r>
              <a:rPr lang="en-US" sz="1200" dirty="0" smtClean="0">
                <a:solidFill>
                  <a:prstClr val="black">
                    <a:lumMod val="75000"/>
                    <a:lumOff val="25000"/>
                  </a:prstClr>
                </a:solidFill>
                <a:latin typeface="Arial Narrow" pitchFamily="34" charset="0"/>
              </a:rPr>
              <a:t>(c) 2013 Follett Corporation - Confidential</a:t>
            </a:r>
            <a:endParaRPr lang="en-US" sz="1200" dirty="0">
              <a:solidFill>
                <a:prstClr val="black">
                  <a:lumMod val="75000"/>
                  <a:lumOff val="25000"/>
                </a:prstClr>
              </a:solidFill>
              <a:latin typeface="Arial Narrow" pitchFamily="34" charset="0"/>
            </a:endParaRPr>
          </a:p>
        </p:txBody>
      </p:sp>
    </p:spTree>
    <p:extLst>
      <p:ext uri="{BB962C8B-B14F-4D97-AF65-F5344CB8AC3E}">
        <p14:creationId xmlns:p14="http://schemas.microsoft.com/office/powerpoint/2010/main" val="256795412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76200"/>
            <a:ext cx="12192000" cy="1375012"/>
          </a:xfrm>
          <a:prstGeom prst="rect">
            <a:avLst/>
          </a:prstGeom>
          <a:solidFill>
            <a:srgbClr val="9B9B9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 name="Title 1"/>
          <p:cNvSpPr>
            <a:spLocks noGrp="1"/>
          </p:cNvSpPr>
          <p:nvPr>
            <p:ph type="title" hasCustomPrompt="1"/>
          </p:nvPr>
        </p:nvSpPr>
        <p:spPr>
          <a:xfrm>
            <a:off x="304800" y="152400"/>
            <a:ext cx="11480800" cy="1143000"/>
          </a:xfrm>
        </p:spPr>
        <p:txBody>
          <a:bodyPr/>
          <a:lstStyle>
            <a:lvl1pPr algn="l">
              <a:defRPr>
                <a:solidFill>
                  <a:schemeClr val="bg1"/>
                </a:solidFill>
                <a:effectLst>
                  <a:outerShdw blurRad="38100" dist="38100" dir="2700000" algn="tl">
                    <a:srgbClr val="000000">
                      <a:alpha val="43137"/>
                    </a:srgbClr>
                  </a:outerShdw>
                </a:effectLst>
              </a:defRPr>
            </a:lvl1pPr>
          </a:lstStyle>
          <a:p>
            <a:r>
              <a:rPr lang="en-US" dirty="0" smtClean="0"/>
              <a:t>Click to edit Master title style </a:t>
            </a:r>
            <a:r>
              <a:rPr lang="en-US" dirty="0" err="1" smtClean="0"/>
              <a:t>xzczxc</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203200" y="6492876"/>
            <a:ext cx="2844800" cy="365125"/>
          </a:xfrm>
        </p:spPr>
        <p:txBody>
          <a:bodyPr/>
          <a:lstStyle>
            <a:lvl1pPr>
              <a:defRPr sz="1100"/>
            </a:lvl1p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5648804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975192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539442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48584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231227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8040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13393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Normal_Bullets">
    <p:spTree>
      <p:nvGrpSpPr>
        <p:cNvPr id="1" name=""/>
        <p:cNvGrpSpPr/>
        <p:nvPr/>
      </p:nvGrpSpPr>
      <p:grpSpPr>
        <a:xfrm>
          <a:off x="0" y="0"/>
          <a:ext cx="0" cy="0"/>
          <a:chOff x="0" y="0"/>
          <a:chExt cx="0" cy="0"/>
        </a:xfrm>
      </p:grpSpPr>
      <p:sp>
        <p:nvSpPr>
          <p:cNvPr id="2" name="Title 1"/>
          <p:cNvSpPr>
            <a:spLocks noGrp="1"/>
          </p:cNvSpPr>
          <p:nvPr>
            <p:ph type="title"/>
          </p:nvPr>
        </p:nvSpPr>
        <p:spPr>
          <a:xfrm>
            <a:off x="228600" y="120199"/>
            <a:ext cx="9677400" cy="838200"/>
          </a:xfrm>
          <a:prstGeom prst="rect">
            <a:avLst/>
          </a:prstGeom>
        </p:spPr>
        <p:txBody>
          <a:bodyPr/>
          <a:lstStyle>
            <a:lvl1pPr>
              <a:defRPr sz="6000" baseline="0">
                <a:effectLst>
                  <a:outerShdw blurRad="50800" dist="38100" dir="2700000" algn="tl" rotWithShape="0">
                    <a:prstClr val="black">
                      <a:alpha val="40000"/>
                    </a:prstClr>
                  </a:outerShdw>
                </a:effectLst>
                <a:latin typeface="Segoe UI" panose="020B0502040204020203" pitchFamily="34" charset="0"/>
                <a:cs typeface="Segoe UI" panose="020B0502040204020203" pitchFamily="34" charset="0"/>
              </a:defRPr>
            </a:lvl1pPr>
          </a:lstStyle>
          <a:p>
            <a:endParaRPr lang="en-US" dirty="0"/>
          </a:p>
        </p:txBody>
      </p:sp>
      <p:sp>
        <p:nvSpPr>
          <p:cNvPr id="8" name="Text Placeholder 7"/>
          <p:cNvSpPr>
            <a:spLocks noGrp="1"/>
          </p:cNvSpPr>
          <p:nvPr>
            <p:ph type="body" sz="quarter" idx="10"/>
          </p:nvPr>
        </p:nvSpPr>
        <p:spPr>
          <a:xfrm>
            <a:off x="609600" y="1525416"/>
            <a:ext cx="11125200" cy="4648200"/>
          </a:xfrm>
          <a:prstGeom prst="rect">
            <a:avLst/>
          </a:prstGeom>
        </p:spPr>
        <p:txBody>
          <a:bodyPr/>
          <a:lstStyle>
            <a:lvl1pPr marL="573088" indent="-573088">
              <a:spcBef>
                <a:spcPts val="1800"/>
              </a:spcBef>
              <a:buClr>
                <a:schemeClr val="accent2"/>
              </a:buClr>
              <a:buSzPct val="80000"/>
              <a:buFont typeface="Wingdings" panose="05000000000000000000" pitchFamily="2" charset="2"/>
              <a:buChar char=""/>
              <a:defRPr sz="3600" b="0">
                <a:solidFill>
                  <a:schemeClr val="accent1">
                    <a:lumMod val="75000"/>
                  </a:schemeClr>
                </a:solidFill>
                <a:latin typeface="Segoe UI" panose="020B0502040204020203" pitchFamily="34" charset="0"/>
                <a:cs typeface="Segoe UI" panose="020B0502040204020203" pitchFamily="34" charset="0"/>
              </a:defRPr>
            </a:lvl1pPr>
            <a:lvl2pPr marL="1023938" indent="-285750">
              <a:defRPr sz="2800">
                <a:solidFill>
                  <a:schemeClr val="bg2">
                    <a:lumMod val="50000"/>
                  </a:schemeClr>
                </a:solidFill>
                <a:latin typeface="Segoe UI" panose="020B0502040204020203" pitchFamily="34" charset="0"/>
                <a:cs typeface="Segoe UI" panose="020B0502040204020203" pitchFamily="34" charset="0"/>
              </a:defRPr>
            </a:lvl2pPr>
            <a:lvl3pPr>
              <a:defRPr sz="1800">
                <a:solidFill>
                  <a:schemeClr val="bg2">
                    <a:lumMod val="50000"/>
                  </a:schemeClr>
                </a:solidFill>
                <a:latin typeface="Segoe UI" panose="020B0502040204020203" pitchFamily="34" charset="0"/>
                <a:cs typeface="Segoe UI" panose="020B0502040204020203" pitchFamily="34" charset="0"/>
              </a:defRPr>
            </a:lvl3pPr>
            <a:lvl4pPr>
              <a:defRPr sz="1600">
                <a:solidFill>
                  <a:schemeClr val="bg2">
                    <a:lumMod val="50000"/>
                  </a:schemeClr>
                </a:solidFill>
                <a:latin typeface="Segoe UI" panose="020B0502040204020203" pitchFamily="34" charset="0"/>
                <a:cs typeface="Segoe UI" panose="020B0502040204020203" pitchFamily="34" charset="0"/>
              </a:defRPr>
            </a:lvl4pPr>
            <a:lvl5pPr>
              <a:defRPr sz="1600">
                <a:solidFill>
                  <a:schemeClr val="bg2">
                    <a:lumMod val="50000"/>
                  </a:schemeClr>
                </a:solidFill>
                <a:latin typeface="Segoe UI" panose="020B0502040204020203" pitchFamily="34" charset="0"/>
                <a:cs typeface="Segoe UI" panose="020B0502040204020203"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2"/>
          <p:cNvSpPr>
            <a:spLocks noGrp="1"/>
          </p:cNvSpPr>
          <p:nvPr>
            <p:ph type="sldNum" sz="quarter" idx="11"/>
          </p:nvPr>
        </p:nvSpPr>
        <p:spPr>
          <a:xfrm>
            <a:off x="9144000" y="6416675"/>
            <a:ext cx="533400" cy="365125"/>
          </a:xfrm>
          <a:prstGeom prst="rect">
            <a:avLst/>
          </a:prstGeom>
        </p:spPr>
        <p:txBody>
          <a:bodyPr/>
          <a:lstStyle>
            <a:lvl1pPr algn="r">
              <a:defRPr sz="1600">
                <a:solidFill>
                  <a:schemeClr val="bg1">
                    <a:lumMod val="85000"/>
                  </a:schemeClr>
                </a:solidFill>
              </a:defRPr>
            </a:lvl1pPr>
          </a:lstStyle>
          <a:p>
            <a:fld id="{CB36F73C-76D9-43E6-BAA0-B5C4274F1B36}" type="slidenum">
              <a:rPr lang="en-US" smtClean="0"/>
              <a:pPr/>
              <a:t>‹#›</a:t>
            </a:fld>
            <a:endParaRPr lang="en-US" dirty="0"/>
          </a:p>
        </p:txBody>
      </p:sp>
    </p:spTree>
    <p:extLst>
      <p:ext uri="{BB962C8B-B14F-4D97-AF65-F5344CB8AC3E}">
        <p14:creationId xmlns:p14="http://schemas.microsoft.com/office/powerpoint/2010/main" val="204375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455415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132201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114163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74638"/>
            <a:ext cx="10972800" cy="792162"/>
          </a:xfrm>
        </p:spPr>
        <p:txBody>
          <a:bodyPr anchor="t">
            <a:normAutofit/>
          </a:bodyPr>
          <a:lstStyle>
            <a:lvl1pPr algn="l">
              <a:defRPr sz="2800">
                <a:solidFill>
                  <a:srgbClr val="00338E"/>
                </a:solidFill>
                <a:latin typeface="Arial Black" pitchFamily="34" charset="0"/>
              </a:defRPr>
            </a:lvl1pPr>
          </a:lstStyle>
          <a:p>
            <a:r>
              <a:rPr lang="en-US" dirty="0" smtClean="0"/>
              <a:t>Click to edit Master title style</a:t>
            </a:r>
            <a:endParaRPr lang="en-US" dirty="0"/>
          </a:p>
        </p:txBody>
      </p:sp>
      <p:sp>
        <p:nvSpPr>
          <p:cNvPr id="17" name="Slide Number Placeholder 10"/>
          <p:cNvSpPr>
            <a:spLocks noGrp="1"/>
          </p:cNvSpPr>
          <p:nvPr>
            <p:ph type="sldNum" sz="quarter" idx="11"/>
          </p:nvPr>
        </p:nvSpPr>
        <p:spPr>
          <a:xfrm>
            <a:off x="11379200" y="6400801"/>
            <a:ext cx="711200" cy="365125"/>
          </a:xfrm>
        </p:spPr>
        <p:txBody>
          <a:bodyPr/>
          <a:lstStyle>
            <a:lvl1pPr>
              <a:defRPr sz="900">
                <a:solidFill>
                  <a:srgbClr val="11203F"/>
                </a:solidFill>
                <a:latin typeface="Arial" pitchFamily="34" charset="0"/>
                <a:cs typeface="Arial" pitchFamily="34" charset="0"/>
              </a:defRPr>
            </a:lvl1pPr>
          </a:lstStyle>
          <a:p>
            <a:fld id="{E7D3E526-640D-4948-93FC-33314BBD9B07}" type="slidenum">
              <a:rPr lang="en-US" smtClean="0"/>
              <a:pPr/>
              <a:t>‹#›</a:t>
            </a:fld>
            <a:endParaRPr lang="en-US" dirty="0"/>
          </a:p>
        </p:txBody>
      </p:sp>
      <p:sp>
        <p:nvSpPr>
          <p:cNvPr id="11" name="Date Placeholder 8"/>
          <p:cNvSpPr>
            <a:spLocks noGrp="1"/>
          </p:cNvSpPr>
          <p:nvPr>
            <p:ph type="dt" sz="half" idx="10"/>
          </p:nvPr>
        </p:nvSpPr>
        <p:spPr>
          <a:xfrm>
            <a:off x="8940800" y="6400801"/>
            <a:ext cx="2540000" cy="365125"/>
          </a:xfrm>
          <a:prstGeom prst="rect">
            <a:avLst/>
          </a:prstGeom>
        </p:spPr>
        <p:txBody>
          <a:bodyPr/>
          <a:lstStyle>
            <a:lvl1pPr algn="r">
              <a:defRPr sz="900" spc="300">
                <a:solidFill>
                  <a:srgbClr val="11203F"/>
                </a:solidFill>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val="525844509"/>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stretch>
            <a:fillRect/>
          </a:stretch>
        </p:blipFill>
        <p:spPr>
          <a:xfrm>
            <a:off x="-13945" y="6346480"/>
            <a:ext cx="12205945" cy="511521"/>
          </a:xfrm>
          <a:prstGeom prst="rect">
            <a:avLst/>
          </a:prstGeom>
        </p:spPr>
      </p:pic>
      <p:sp>
        <p:nvSpPr>
          <p:cNvPr id="2" name="Title 1"/>
          <p:cNvSpPr>
            <a:spLocks noGrp="1"/>
          </p:cNvSpPr>
          <p:nvPr>
            <p:ph type="title"/>
          </p:nvPr>
        </p:nvSpPr>
        <p:spPr>
          <a:xfrm>
            <a:off x="203200" y="0"/>
            <a:ext cx="11988800" cy="838200"/>
          </a:xfrm>
        </p:spPr>
        <p:txBody>
          <a:bodyPr anchor="ctr">
            <a:normAutofit/>
          </a:bodyPr>
          <a:lstStyle>
            <a:lvl1pPr algn="l">
              <a:defRPr sz="2800">
                <a:solidFill>
                  <a:srgbClr val="000090"/>
                </a:solidFill>
                <a:latin typeface="Arial Black" pitchFamily="34" charset="0"/>
              </a:defRPr>
            </a:lvl1pPr>
          </a:lstStyle>
          <a:p>
            <a:r>
              <a:rPr lang="en-US" dirty="0" smtClean="0"/>
              <a:t>Click to edit Master title style</a:t>
            </a:r>
            <a:endParaRPr lang="en-US" dirty="0"/>
          </a:p>
        </p:txBody>
      </p:sp>
      <p:cxnSp>
        <p:nvCxnSpPr>
          <p:cNvPr id="7" name="Straight Connector 6"/>
          <p:cNvCxnSpPr/>
          <p:nvPr userDrawn="1"/>
        </p:nvCxnSpPr>
        <p:spPr>
          <a:xfrm>
            <a:off x="0" y="838200"/>
            <a:ext cx="12192000" cy="0"/>
          </a:xfrm>
          <a:prstGeom prst="line">
            <a:avLst/>
          </a:prstGeom>
          <a:ln w="6350">
            <a:solidFill>
              <a:srgbClr val="000090"/>
            </a:solidFill>
          </a:ln>
        </p:spPr>
        <p:style>
          <a:lnRef idx="1">
            <a:schemeClr val="accent1"/>
          </a:lnRef>
          <a:fillRef idx="0">
            <a:schemeClr val="accent1"/>
          </a:fillRef>
          <a:effectRef idx="0">
            <a:schemeClr val="accent1"/>
          </a:effectRef>
          <a:fontRef idx="minor">
            <a:schemeClr val="tx1"/>
          </a:fontRef>
        </p:style>
      </p:cxnSp>
      <p:sp>
        <p:nvSpPr>
          <p:cNvPr id="12" name="Footer Placeholder 11"/>
          <p:cNvSpPr txBox="1">
            <a:spLocks/>
          </p:cNvSpPr>
          <p:nvPr userDrawn="1"/>
        </p:nvSpPr>
        <p:spPr>
          <a:xfrm>
            <a:off x="4967215" y="6382169"/>
            <a:ext cx="2540000" cy="365125"/>
          </a:xfrm>
          <a:prstGeom prst="rect">
            <a:avLst/>
          </a:prstGeom>
        </p:spPr>
        <p:txBody>
          <a:bodyPr vert="horz" lIns="91440" tIns="45720" rIns="91440" bIns="45720" rtlCol="0" anchor="ctr"/>
          <a:lstStyle>
            <a:lvl1pPr>
              <a:defRPr sz="1000">
                <a:solidFill>
                  <a:schemeClr val="tx2">
                    <a:lumMod val="20000"/>
                    <a:lumOff val="80000"/>
                  </a:schemeClr>
                </a:solidFill>
                <a:latin typeface="Arial" pitchFamily="34" charset="0"/>
                <a:cs typeface="Arial" pitchFamily="34" charset="0"/>
              </a:defRPr>
            </a:lvl1pPr>
          </a:lstStyle>
          <a:p>
            <a:pPr algn="ctr">
              <a:defRPr/>
            </a:pPr>
            <a:r>
              <a:rPr lang="en-US" sz="1000" dirty="0" smtClean="0">
                <a:solidFill>
                  <a:srgbClr val="1F497D">
                    <a:lumMod val="20000"/>
                    <a:lumOff val="80000"/>
                  </a:srgbClr>
                </a:solidFill>
              </a:rPr>
              <a:t>Company Confidential</a:t>
            </a:r>
            <a:endParaRPr lang="en-US" sz="1000" dirty="0">
              <a:solidFill>
                <a:srgbClr val="1F497D">
                  <a:lumMod val="20000"/>
                  <a:lumOff val="80000"/>
                </a:srgbClr>
              </a:solidFill>
            </a:endParaRPr>
          </a:p>
        </p:txBody>
      </p:sp>
      <p:sp>
        <p:nvSpPr>
          <p:cNvPr id="13" name="Date Placeholder 8"/>
          <p:cNvSpPr txBox="1">
            <a:spLocks/>
          </p:cNvSpPr>
          <p:nvPr userDrawn="1"/>
        </p:nvSpPr>
        <p:spPr>
          <a:xfrm>
            <a:off x="0" y="6377975"/>
            <a:ext cx="1422400" cy="365125"/>
          </a:xfrm>
          <a:prstGeom prst="rect">
            <a:avLst/>
          </a:prstGeom>
        </p:spPr>
        <p:txBody>
          <a:bodyPr vert="horz" lIns="91440" tIns="45720" rIns="91440" bIns="45720" rtlCol="0" anchor="ctr"/>
          <a:lstStyle>
            <a:lvl1pPr>
              <a:defRPr sz="1000">
                <a:solidFill>
                  <a:schemeClr val="tx2">
                    <a:lumMod val="20000"/>
                    <a:lumOff val="80000"/>
                  </a:schemeClr>
                </a:solidFill>
                <a:latin typeface="Arial" pitchFamily="34" charset="0"/>
                <a:cs typeface="Arial" pitchFamily="34" charset="0"/>
              </a:defRPr>
            </a:lvl1pPr>
          </a:lstStyle>
          <a:p>
            <a:pPr>
              <a:defRPr/>
            </a:pPr>
            <a:r>
              <a:rPr lang="en-US" sz="1000" dirty="0" smtClean="0">
                <a:solidFill>
                  <a:srgbClr val="1F497D">
                    <a:lumMod val="20000"/>
                    <a:lumOff val="80000"/>
                  </a:srgbClr>
                </a:solidFill>
              </a:rPr>
              <a:t>May 7, 2013</a:t>
            </a:r>
            <a:endParaRPr lang="en-US" sz="1000" dirty="0">
              <a:solidFill>
                <a:srgbClr val="1F497D">
                  <a:lumMod val="20000"/>
                  <a:lumOff val="80000"/>
                </a:srgbClr>
              </a:solidFill>
            </a:endParaRPr>
          </a:p>
        </p:txBody>
      </p:sp>
      <p:sp>
        <p:nvSpPr>
          <p:cNvPr id="14" name="Slide Number Placeholder 10"/>
          <p:cNvSpPr txBox="1">
            <a:spLocks/>
          </p:cNvSpPr>
          <p:nvPr userDrawn="1"/>
        </p:nvSpPr>
        <p:spPr>
          <a:xfrm>
            <a:off x="11482007" y="6396134"/>
            <a:ext cx="711200" cy="365125"/>
          </a:xfrm>
          <a:prstGeom prst="rect">
            <a:avLst/>
          </a:prstGeom>
        </p:spPr>
        <p:txBody>
          <a:bodyPr vert="horz" lIns="91440" tIns="45720" rIns="91440" bIns="45720" rtlCol="0" anchor="ctr"/>
          <a:lstStyle>
            <a:lvl1pPr>
              <a:defRPr sz="1200">
                <a:solidFill>
                  <a:schemeClr val="tx2">
                    <a:lumMod val="20000"/>
                    <a:lumOff val="80000"/>
                  </a:schemeClr>
                </a:solidFill>
                <a:latin typeface="Arial" pitchFamily="34" charset="0"/>
                <a:cs typeface="Arial" pitchFamily="34" charset="0"/>
              </a:defRPr>
            </a:lvl1pPr>
          </a:lstStyle>
          <a:p>
            <a:pPr algn="r">
              <a:defRPr/>
            </a:pPr>
            <a:fld id="{E7D3E526-640D-4948-93FC-33314BBD9B07}" type="slidenum">
              <a:rPr lang="en-US" sz="1200" smtClean="0">
                <a:solidFill>
                  <a:srgbClr val="1F497D">
                    <a:lumMod val="20000"/>
                    <a:lumOff val="80000"/>
                  </a:srgbClr>
                </a:solidFill>
              </a:rPr>
              <a:pPr algn="r">
                <a:defRPr/>
              </a:pPr>
              <a:t>‹#›</a:t>
            </a:fld>
            <a:endParaRPr lang="en-US" sz="1200" dirty="0">
              <a:solidFill>
                <a:srgbClr val="1F497D">
                  <a:lumMod val="20000"/>
                  <a:lumOff val="80000"/>
                </a:srgbClr>
              </a:solidFill>
            </a:endParaRPr>
          </a:p>
        </p:txBody>
      </p:sp>
    </p:spTree>
    <p:extLst>
      <p:ext uri="{BB962C8B-B14F-4D97-AF65-F5344CB8AC3E}">
        <p14:creationId xmlns:p14="http://schemas.microsoft.com/office/powerpoint/2010/main" val="697144815"/>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Normal_Blank">
    <p:spTree>
      <p:nvGrpSpPr>
        <p:cNvPr id="1" name=""/>
        <p:cNvGrpSpPr/>
        <p:nvPr/>
      </p:nvGrpSpPr>
      <p:grpSpPr>
        <a:xfrm>
          <a:off x="0" y="0"/>
          <a:ext cx="0" cy="0"/>
          <a:chOff x="0" y="0"/>
          <a:chExt cx="0" cy="0"/>
        </a:xfrm>
      </p:grpSpPr>
      <p:sp>
        <p:nvSpPr>
          <p:cNvPr id="2" name="Title 1"/>
          <p:cNvSpPr>
            <a:spLocks noGrp="1"/>
          </p:cNvSpPr>
          <p:nvPr>
            <p:ph type="title"/>
          </p:nvPr>
        </p:nvSpPr>
        <p:spPr>
          <a:xfrm>
            <a:off x="228600" y="120199"/>
            <a:ext cx="9677400" cy="838200"/>
          </a:xfrm>
          <a:prstGeom prst="rect">
            <a:avLst/>
          </a:prstGeom>
        </p:spPr>
        <p:txBody>
          <a:bodyPr/>
          <a:lstStyle>
            <a:lvl1pPr>
              <a:defRPr sz="6000" baseline="0">
                <a:effectLst>
                  <a:outerShdw blurRad="50800" dist="38100" dir="2700000" algn="tl" rotWithShape="0">
                    <a:prstClr val="black">
                      <a:alpha val="40000"/>
                    </a:prstClr>
                  </a:outerShdw>
                </a:effectLst>
                <a:latin typeface="Segoe UI" panose="020B0502040204020203" pitchFamily="34" charset="0"/>
                <a:cs typeface="Segoe UI" panose="020B0502040204020203" pitchFamily="34" charset="0"/>
              </a:defRPr>
            </a:lvl1pPr>
          </a:lstStyle>
          <a:p>
            <a:endParaRPr lang="en-US" dirty="0"/>
          </a:p>
        </p:txBody>
      </p:sp>
      <p:sp>
        <p:nvSpPr>
          <p:cNvPr id="6" name="Slide Number Placeholder 2"/>
          <p:cNvSpPr>
            <a:spLocks noGrp="1"/>
          </p:cNvSpPr>
          <p:nvPr>
            <p:ph type="sldNum" sz="quarter" idx="11"/>
          </p:nvPr>
        </p:nvSpPr>
        <p:spPr>
          <a:xfrm>
            <a:off x="11277600" y="6398869"/>
            <a:ext cx="533400" cy="365125"/>
          </a:xfrm>
          <a:prstGeom prst="rect">
            <a:avLst/>
          </a:prstGeom>
        </p:spPr>
        <p:txBody>
          <a:bodyPr/>
          <a:lstStyle>
            <a:lvl1pPr algn="r">
              <a:defRPr sz="1600">
                <a:solidFill>
                  <a:schemeClr val="bg1">
                    <a:lumMod val="85000"/>
                  </a:schemeClr>
                </a:solidFill>
              </a:defRPr>
            </a:lvl1pPr>
          </a:lstStyle>
          <a:p>
            <a:fld id="{CB36F73C-76D9-43E6-BAA0-B5C4274F1B36}" type="slidenum">
              <a:rPr lang="en-US" smtClean="0"/>
              <a:pPr/>
              <a:t>‹#›</a:t>
            </a:fld>
            <a:endParaRPr lang="en-US" dirty="0"/>
          </a:p>
        </p:txBody>
      </p:sp>
    </p:spTree>
    <p:extLst>
      <p:ext uri="{BB962C8B-B14F-4D97-AF65-F5344CB8AC3E}">
        <p14:creationId xmlns:p14="http://schemas.microsoft.com/office/powerpoint/2010/main" val="513491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TItle Standar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48200" y="1524000"/>
            <a:ext cx="7315200" cy="685800"/>
          </a:xfrm>
          <a:prstGeom prst="rect">
            <a:avLst/>
          </a:prstGeom>
        </p:spPr>
        <p:txBody>
          <a:bodyPr/>
          <a:lstStyle>
            <a:lvl1pPr>
              <a:defRPr sz="4000" spc="300">
                <a:solidFill>
                  <a:schemeClr val="accent1"/>
                </a:solidFill>
                <a:latin typeface="Segoe UI" panose="020B0502040204020203" pitchFamily="34" charset="0"/>
                <a:cs typeface="Segoe UI" panose="020B0502040204020203" pitchFamily="34" charset="0"/>
              </a:defRPr>
            </a:lvl1pPr>
          </a:lstStyle>
          <a:p>
            <a:r>
              <a:rPr lang="en-US" dirty="0" smtClean="0"/>
              <a:t>Your Session Title</a:t>
            </a:r>
            <a:endParaRPr lang="en-US" dirty="0"/>
          </a:p>
        </p:txBody>
      </p:sp>
      <p:sp>
        <p:nvSpPr>
          <p:cNvPr id="8" name="Text Placeholder 7"/>
          <p:cNvSpPr>
            <a:spLocks noGrp="1"/>
          </p:cNvSpPr>
          <p:nvPr>
            <p:ph type="body" sz="quarter" idx="10" hasCustomPrompt="1"/>
          </p:nvPr>
        </p:nvSpPr>
        <p:spPr>
          <a:xfrm>
            <a:off x="4648200" y="2667000"/>
            <a:ext cx="7315200" cy="457200"/>
          </a:xfrm>
          <a:prstGeom prst="rect">
            <a:avLst/>
          </a:prstGeom>
        </p:spPr>
        <p:txBody>
          <a:bodyPr/>
          <a:lstStyle>
            <a:lvl1pPr>
              <a:defRPr baseline="0">
                <a:solidFill>
                  <a:schemeClr val="bg2">
                    <a:lumMod val="75000"/>
                  </a:schemeClr>
                </a:solidFill>
                <a:latin typeface="Segoe UI" panose="020B0502040204020203" pitchFamily="34" charset="0"/>
                <a:cs typeface="Segoe UI" panose="020B0502040204020203" pitchFamily="34" charset="0"/>
              </a:defRPr>
            </a:lvl1pPr>
          </a:lstStyle>
          <a:p>
            <a:pPr lvl="0"/>
            <a:r>
              <a:rPr lang="en-US" dirty="0" smtClean="0"/>
              <a:t>Presenter Name</a:t>
            </a:r>
            <a:endParaRPr lang="en-US" dirty="0"/>
          </a:p>
        </p:txBody>
      </p:sp>
      <p:sp>
        <p:nvSpPr>
          <p:cNvPr id="10" name="Text Placeholder 9"/>
          <p:cNvSpPr>
            <a:spLocks noGrp="1"/>
          </p:cNvSpPr>
          <p:nvPr>
            <p:ph type="body" sz="quarter" idx="11" hasCustomPrompt="1"/>
          </p:nvPr>
        </p:nvSpPr>
        <p:spPr>
          <a:xfrm>
            <a:off x="4648200" y="4800600"/>
            <a:ext cx="1981200" cy="304800"/>
          </a:xfrm>
          <a:prstGeom prst="rect">
            <a:avLst/>
          </a:prstGeom>
        </p:spPr>
        <p:txBody>
          <a:bodyPr/>
          <a:lstStyle>
            <a:lvl1pPr algn="l">
              <a:defRPr sz="1800">
                <a:solidFill>
                  <a:schemeClr val="bg2">
                    <a:lumMod val="75000"/>
                  </a:schemeClr>
                </a:solidFill>
              </a:defRPr>
            </a:lvl1pPr>
          </a:lstStyle>
          <a:p>
            <a:pPr lvl="0"/>
            <a:r>
              <a:rPr lang="en-US" dirty="0" smtClean="0"/>
              <a:t>Session</a:t>
            </a:r>
            <a:endParaRPr lang="en-US" dirty="0"/>
          </a:p>
        </p:txBody>
      </p:sp>
    </p:spTree>
    <p:extLst>
      <p:ext uri="{BB962C8B-B14F-4D97-AF65-F5344CB8AC3E}">
        <p14:creationId xmlns:p14="http://schemas.microsoft.com/office/powerpoint/2010/main" val="21121820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cxnSp>
        <p:nvCxnSpPr>
          <p:cNvPr id="4" name="Straight Connector 3"/>
          <p:cNvCxnSpPr/>
          <p:nvPr userDrawn="1"/>
        </p:nvCxnSpPr>
        <p:spPr>
          <a:xfrm>
            <a:off x="1625600" y="4572000"/>
            <a:ext cx="92456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0871200" y="4191001"/>
            <a:ext cx="0" cy="676275"/>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itle 12"/>
          <p:cNvSpPr>
            <a:spLocks noGrp="1"/>
          </p:cNvSpPr>
          <p:nvPr>
            <p:ph type="title"/>
          </p:nvPr>
        </p:nvSpPr>
        <p:spPr>
          <a:xfrm>
            <a:off x="1320800" y="3962400"/>
            <a:ext cx="9550400" cy="731838"/>
          </a:xfrm>
        </p:spPr>
        <p:txBody>
          <a:bodyPr>
            <a:normAutofit/>
          </a:bodyPr>
          <a:lstStyle>
            <a:lvl1pPr algn="r">
              <a:defRPr sz="2600" cap="all" baseline="0">
                <a:solidFill>
                  <a:srgbClr val="7FA1FE"/>
                </a:solidFill>
                <a:effectLst>
                  <a:outerShdw blurRad="38100" dist="38100" dir="2700000" algn="tl">
                    <a:srgbClr val="000000">
                      <a:alpha val="43137"/>
                    </a:srgbClr>
                  </a:outerShdw>
                </a:effectLst>
                <a:latin typeface="Arial Black" pitchFamily="34" charset="0"/>
              </a:defRPr>
            </a:lvl1pPr>
          </a:lstStyle>
          <a:p>
            <a:r>
              <a:rPr lang="en-US" dirty="0" smtClean="0"/>
              <a:t>Click to edit Master title style</a:t>
            </a:r>
            <a:endParaRPr lang="en-US" dirty="0"/>
          </a:p>
        </p:txBody>
      </p:sp>
      <p:sp>
        <p:nvSpPr>
          <p:cNvPr id="15" name="Text Placeholder 14"/>
          <p:cNvSpPr>
            <a:spLocks noGrp="1"/>
          </p:cNvSpPr>
          <p:nvPr>
            <p:ph type="body" sz="quarter" idx="10"/>
          </p:nvPr>
        </p:nvSpPr>
        <p:spPr>
          <a:xfrm>
            <a:off x="5080000" y="4876800"/>
            <a:ext cx="5791200" cy="1219200"/>
          </a:xfrm>
        </p:spPr>
        <p:txBody>
          <a:bodyPr>
            <a:normAutofit/>
          </a:bodyPr>
          <a:lstStyle>
            <a:lvl1pPr marL="0" indent="0" algn="r">
              <a:buNone/>
              <a:tabLst/>
              <a:defRPr sz="2000" b="1">
                <a:solidFill>
                  <a:schemeClr val="bg1"/>
                </a:solidFill>
                <a:effectLst>
                  <a:outerShdw blurRad="38100" dist="38100" dir="2700000" algn="tl">
                    <a:srgbClr val="000000">
                      <a:alpha val="43137"/>
                    </a:srgbClr>
                  </a:outerShdw>
                </a:effectLst>
                <a:latin typeface="Arial" pitchFamily="34" charset="0"/>
                <a:cs typeface="Arial" pitchFamily="34" charset="0"/>
              </a:defRPr>
            </a:lvl1pPr>
            <a:lvl2pPr>
              <a:defRPr>
                <a:solidFill>
                  <a:srgbClr val="7FA1FE"/>
                </a:solidFill>
                <a:latin typeface="Arial" pitchFamily="34" charset="0"/>
                <a:cs typeface="Arial" pitchFamily="34" charset="0"/>
              </a:defRPr>
            </a:lvl2pPr>
            <a:lvl3pPr>
              <a:defRPr>
                <a:solidFill>
                  <a:srgbClr val="7FA1FE"/>
                </a:solidFill>
                <a:latin typeface="Arial" pitchFamily="34" charset="0"/>
                <a:cs typeface="Arial" pitchFamily="34" charset="0"/>
              </a:defRPr>
            </a:lvl3pPr>
            <a:lvl4pPr>
              <a:defRPr>
                <a:solidFill>
                  <a:srgbClr val="7FA1FE"/>
                </a:solidFill>
                <a:latin typeface="Arial" pitchFamily="34" charset="0"/>
                <a:cs typeface="Arial" pitchFamily="34" charset="0"/>
              </a:defRPr>
            </a:lvl4pPr>
            <a:lvl5pPr>
              <a:defRPr>
                <a:solidFill>
                  <a:srgbClr val="7FA1FE"/>
                </a:solidFill>
                <a:latin typeface="Arial" pitchFamily="34" charset="0"/>
                <a:cs typeface="Arial"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2034485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750"/>
                                        <p:tgtEl>
                                          <p:spTgt spid="5"/>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cxnSp>
        <p:nvCxnSpPr>
          <p:cNvPr id="4" name="Straight Connector 3"/>
          <p:cNvCxnSpPr/>
          <p:nvPr userDrawn="1"/>
        </p:nvCxnSpPr>
        <p:spPr>
          <a:xfrm>
            <a:off x="1625600" y="4572000"/>
            <a:ext cx="9245600"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Straight Connector 4"/>
          <p:cNvCxnSpPr/>
          <p:nvPr userDrawn="1"/>
        </p:nvCxnSpPr>
        <p:spPr>
          <a:xfrm>
            <a:off x="10871200" y="4191001"/>
            <a:ext cx="0" cy="676275"/>
          </a:xfrm>
          <a:prstGeom prst="line">
            <a:avLst/>
          </a:prstGeom>
          <a:ln/>
        </p:spPr>
        <p:style>
          <a:lnRef idx="1">
            <a:schemeClr val="accent2"/>
          </a:lnRef>
          <a:fillRef idx="0">
            <a:schemeClr val="accent2"/>
          </a:fillRef>
          <a:effectRef idx="0">
            <a:schemeClr val="accent2"/>
          </a:effectRef>
          <a:fontRef idx="minor">
            <a:schemeClr val="tx1"/>
          </a:fontRef>
        </p:style>
      </p:cxnSp>
      <p:sp>
        <p:nvSpPr>
          <p:cNvPr id="13" name="Title 12"/>
          <p:cNvSpPr>
            <a:spLocks noGrp="1"/>
          </p:cNvSpPr>
          <p:nvPr>
            <p:ph type="title" hasCustomPrompt="1"/>
          </p:nvPr>
        </p:nvSpPr>
        <p:spPr>
          <a:xfrm>
            <a:off x="1320800" y="4148674"/>
            <a:ext cx="9550400" cy="731838"/>
          </a:xfrm>
        </p:spPr>
        <p:txBody>
          <a:bodyPr>
            <a:normAutofit/>
          </a:bodyPr>
          <a:lstStyle>
            <a:lvl1pPr algn="r">
              <a:defRPr sz="2600" cap="all" baseline="0">
                <a:solidFill>
                  <a:schemeClr val="tx2"/>
                </a:solidFill>
                <a:effectLst/>
                <a:latin typeface="Arial" pitchFamily="34" charset="0"/>
                <a:cs typeface="Arial" pitchFamily="34" charset="0"/>
              </a:defRPr>
            </a:lvl1pPr>
          </a:lstStyle>
          <a:p>
            <a:r>
              <a:rPr lang="en-US" dirty="0" smtClean="0"/>
              <a:t>Click to edit Master title style</a:t>
            </a:r>
            <a:br>
              <a:rPr lang="en-US" dirty="0" smtClean="0"/>
            </a:br>
            <a:endParaRPr lang="en-US" dirty="0"/>
          </a:p>
        </p:txBody>
      </p:sp>
      <p:sp>
        <p:nvSpPr>
          <p:cNvPr id="15" name="Text Placeholder 14"/>
          <p:cNvSpPr>
            <a:spLocks noGrp="1"/>
          </p:cNvSpPr>
          <p:nvPr>
            <p:ph type="body" sz="quarter" idx="10"/>
          </p:nvPr>
        </p:nvSpPr>
        <p:spPr>
          <a:xfrm>
            <a:off x="5080000" y="5037673"/>
            <a:ext cx="5791200" cy="1219200"/>
          </a:xfrm>
        </p:spPr>
        <p:txBody>
          <a:bodyPr>
            <a:normAutofit/>
          </a:bodyPr>
          <a:lstStyle>
            <a:lvl1pPr marL="0" indent="0" algn="r">
              <a:buNone/>
              <a:tabLst/>
              <a:defRPr sz="1800" b="0">
                <a:solidFill>
                  <a:schemeClr val="accent1">
                    <a:lumMod val="50000"/>
                  </a:schemeClr>
                </a:solidFill>
                <a:effectLst/>
                <a:latin typeface="Arial" pitchFamily="34" charset="0"/>
                <a:cs typeface="Arial" pitchFamily="34" charset="0"/>
              </a:defRPr>
            </a:lvl1pPr>
            <a:lvl2pPr>
              <a:defRPr>
                <a:solidFill>
                  <a:srgbClr val="7FA1FE"/>
                </a:solidFill>
                <a:latin typeface="Arial" pitchFamily="34" charset="0"/>
                <a:cs typeface="Arial" pitchFamily="34" charset="0"/>
              </a:defRPr>
            </a:lvl2pPr>
            <a:lvl3pPr>
              <a:defRPr>
                <a:solidFill>
                  <a:srgbClr val="7FA1FE"/>
                </a:solidFill>
                <a:latin typeface="Arial" pitchFamily="34" charset="0"/>
                <a:cs typeface="Arial" pitchFamily="34" charset="0"/>
              </a:defRPr>
            </a:lvl3pPr>
            <a:lvl4pPr>
              <a:defRPr>
                <a:solidFill>
                  <a:srgbClr val="7FA1FE"/>
                </a:solidFill>
                <a:latin typeface="Arial" pitchFamily="34" charset="0"/>
                <a:cs typeface="Arial" pitchFamily="34" charset="0"/>
              </a:defRPr>
            </a:lvl4pPr>
            <a:lvl5pPr>
              <a:defRPr>
                <a:solidFill>
                  <a:srgbClr val="7FA1FE"/>
                </a:solidFill>
                <a:latin typeface="Arial" pitchFamily="34" charset="0"/>
                <a:cs typeface="Arial" pitchFamily="34" charset="0"/>
              </a:defRPr>
            </a:lvl5pPr>
          </a:lstStyle>
          <a:p>
            <a:pPr lvl="0"/>
            <a:r>
              <a:rPr lang="en-US" dirty="0" smtClean="0"/>
              <a:t>Click to edit Master text styles</a:t>
            </a:r>
          </a:p>
        </p:txBody>
      </p:sp>
      <p:pic>
        <p:nvPicPr>
          <p:cNvPr id="7" name="Picture 6" descr="Follett_Horizontal_RGB.png"/>
          <p:cNvPicPr>
            <a:picLocks noChangeAspect="1"/>
          </p:cNvPicPr>
          <p:nvPr userDrawn="1"/>
        </p:nvPicPr>
        <p:blipFill>
          <a:blip r:embed="rId2" cstate="print"/>
          <a:stretch>
            <a:fillRect/>
          </a:stretch>
        </p:blipFill>
        <p:spPr>
          <a:xfrm>
            <a:off x="2880284" y="2074390"/>
            <a:ext cx="6363699" cy="1371487"/>
          </a:xfrm>
          <a:prstGeom prst="rect">
            <a:avLst/>
          </a:prstGeom>
        </p:spPr>
      </p:pic>
    </p:spTree>
    <p:extLst>
      <p:ext uri="{BB962C8B-B14F-4D97-AF65-F5344CB8AC3E}">
        <p14:creationId xmlns:p14="http://schemas.microsoft.com/office/powerpoint/2010/main" val="173364343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cxnSp>
        <p:nvCxnSpPr>
          <p:cNvPr id="4" name="Straight Connector 3"/>
          <p:cNvCxnSpPr/>
          <p:nvPr userDrawn="1"/>
        </p:nvCxnSpPr>
        <p:spPr>
          <a:xfrm>
            <a:off x="1625600" y="4572000"/>
            <a:ext cx="9245600"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5" name="Straight Connector 4"/>
          <p:cNvCxnSpPr/>
          <p:nvPr userDrawn="1"/>
        </p:nvCxnSpPr>
        <p:spPr>
          <a:xfrm>
            <a:off x="10871200" y="4191001"/>
            <a:ext cx="0" cy="676275"/>
          </a:xfrm>
          <a:prstGeom prst="line">
            <a:avLst/>
          </a:prstGeom>
          <a:ln/>
        </p:spPr>
        <p:style>
          <a:lnRef idx="1">
            <a:schemeClr val="accent2"/>
          </a:lnRef>
          <a:fillRef idx="0">
            <a:schemeClr val="accent2"/>
          </a:fillRef>
          <a:effectRef idx="0">
            <a:schemeClr val="accent2"/>
          </a:effectRef>
          <a:fontRef idx="minor">
            <a:schemeClr val="tx1"/>
          </a:fontRef>
        </p:style>
      </p:cxnSp>
      <p:sp>
        <p:nvSpPr>
          <p:cNvPr id="13" name="Title 12"/>
          <p:cNvSpPr>
            <a:spLocks noGrp="1"/>
          </p:cNvSpPr>
          <p:nvPr>
            <p:ph type="title"/>
          </p:nvPr>
        </p:nvSpPr>
        <p:spPr>
          <a:xfrm>
            <a:off x="1320800" y="3962400"/>
            <a:ext cx="9550400" cy="731838"/>
          </a:xfrm>
        </p:spPr>
        <p:txBody>
          <a:bodyPr>
            <a:normAutofit/>
          </a:bodyPr>
          <a:lstStyle>
            <a:lvl1pPr algn="r">
              <a:defRPr sz="2600" cap="all" baseline="0">
                <a:solidFill>
                  <a:srgbClr val="00338E"/>
                </a:solidFill>
                <a:effectLst/>
                <a:latin typeface="Arial Black" pitchFamily="34" charset="0"/>
              </a:defRPr>
            </a:lvl1pPr>
          </a:lstStyle>
          <a:p>
            <a:r>
              <a:rPr lang="en-US" dirty="0" smtClean="0"/>
              <a:t>Click to edit Master title style</a:t>
            </a:r>
            <a:endParaRPr lang="en-US" dirty="0"/>
          </a:p>
        </p:txBody>
      </p:sp>
      <p:sp>
        <p:nvSpPr>
          <p:cNvPr id="15" name="Text Placeholder 14"/>
          <p:cNvSpPr>
            <a:spLocks noGrp="1"/>
          </p:cNvSpPr>
          <p:nvPr>
            <p:ph type="body" sz="quarter" idx="10"/>
          </p:nvPr>
        </p:nvSpPr>
        <p:spPr>
          <a:xfrm>
            <a:off x="5080000" y="4876800"/>
            <a:ext cx="5791200" cy="1219200"/>
          </a:xfrm>
        </p:spPr>
        <p:txBody>
          <a:bodyPr>
            <a:normAutofit/>
          </a:bodyPr>
          <a:lstStyle>
            <a:lvl1pPr marL="0" indent="0" algn="r">
              <a:buNone/>
              <a:tabLst/>
              <a:defRPr sz="2000" b="1">
                <a:solidFill>
                  <a:schemeClr val="accent1">
                    <a:lumMod val="50000"/>
                  </a:schemeClr>
                </a:solidFill>
                <a:effectLst/>
                <a:latin typeface="Arial" pitchFamily="34" charset="0"/>
                <a:cs typeface="Arial" pitchFamily="34" charset="0"/>
              </a:defRPr>
            </a:lvl1pPr>
            <a:lvl2pPr>
              <a:defRPr>
                <a:solidFill>
                  <a:srgbClr val="7FA1FE"/>
                </a:solidFill>
                <a:latin typeface="Arial" pitchFamily="34" charset="0"/>
                <a:cs typeface="Arial" pitchFamily="34" charset="0"/>
              </a:defRPr>
            </a:lvl2pPr>
            <a:lvl3pPr>
              <a:defRPr>
                <a:solidFill>
                  <a:srgbClr val="7FA1FE"/>
                </a:solidFill>
                <a:latin typeface="Arial" pitchFamily="34" charset="0"/>
                <a:cs typeface="Arial" pitchFamily="34" charset="0"/>
              </a:defRPr>
            </a:lvl3pPr>
            <a:lvl4pPr>
              <a:defRPr>
                <a:solidFill>
                  <a:srgbClr val="7FA1FE"/>
                </a:solidFill>
                <a:latin typeface="Arial" pitchFamily="34" charset="0"/>
                <a:cs typeface="Arial" pitchFamily="34" charset="0"/>
              </a:defRPr>
            </a:lvl4pPr>
            <a:lvl5pPr>
              <a:defRPr>
                <a:solidFill>
                  <a:srgbClr val="7FA1FE"/>
                </a:solidFill>
                <a:latin typeface="Arial" pitchFamily="34" charset="0"/>
                <a:cs typeface="Arial" pitchFamily="34" charset="0"/>
              </a:defRPr>
            </a:lvl5pPr>
          </a:lstStyle>
          <a:p>
            <a:pPr lvl="0"/>
            <a:r>
              <a:rPr lang="en-US" dirty="0" smtClean="0"/>
              <a:t>Click to edit Master text styles</a:t>
            </a:r>
          </a:p>
        </p:txBody>
      </p:sp>
      <p:pic>
        <p:nvPicPr>
          <p:cNvPr id="7" name="Picture 6" descr="Follett_Horizontal_RGB.png"/>
          <p:cNvPicPr>
            <a:picLocks noChangeAspect="1"/>
          </p:cNvPicPr>
          <p:nvPr userDrawn="1"/>
        </p:nvPicPr>
        <p:blipFill>
          <a:blip r:embed="rId2" cstate="print"/>
          <a:stretch>
            <a:fillRect/>
          </a:stretch>
        </p:blipFill>
        <p:spPr>
          <a:xfrm>
            <a:off x="2880284" y="2074390"/>
            <a:ext cx="6363699" cy="1371487"/>
          </a:xfrm>
          <a:prstGeom prst="rect">
            <a:avLst/>
          </a:prstGeom>
        </p:spPr>
      </p:pic>
    </p:spTree>
    <p:extLst>
      <p:ext uri="{BB962C8B-B14F-4D97-AF65-F5344CB8AC3E}">
        <p14:creationId xmlns:p14="http://schemas.microsoft.com/office/powerpoint/2010/main" val="424669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750"/>
                                        <p:tgtEl>
                                          <p:spTgt spid="5"/>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Normal_Blank">
    <p:spTree>
      <p:nvGrpSpPr>
        <p:cNvPr id="1" name=""/>
        <p:cNvGrpSpPr/>
        <p:nvPr/>
      </p:nvGrpSpPr>
      <p:grpSpPr>
        <a:xfrm>
          <a:off x="0" y="0"/>
          <a:ext cx="0" cy="0"/>
          <a:chOff x="0" y="0"/>
          <a:chExt cx="0" cy="0"/>
        </a:xfrm>
      </p:grpSpPr>
      <p:sp>
        <p:nvSpPr>
          <p:cNvPr id="2" name="Title 1"/>
          <p:cNvSpPr>
            <a:spLocks noGrp="1"/>
          </p:cNvSpPr>
          <p:nvPr>
            <p:ph type="title"/>
          </p:nvPr>
        </p:nvSpPr>
        <p:spPr>
          <a:xfrm>
            <a:off x="228600" y="120199"/>
            <a:ext cx="9677400" cy="838200"/>
          </a:xfrm>
          <a:prstGeom prst="rect">
            <a:avLst/>
          </a:prstGeom>
        </p:spPr>
        <p:txBody>
          <a:bodyPr/>
          <a:lstStyle>
            <a:lvl1pPr>
              <a:defRPr sz="6000" baseline="0">
                <a:effectLst>
                  <a:outerShdw blurRad="50800" dist="38100" dir="2700000" algn="tl" rotWithShape="0">
                    <a:prstClr val="black">
                      <a:alpha val="40000"/>
                    </a:prstClr>
                  </a:outerShdw>
                </a:effectLst>
                <a:latin typeface="Segoe UI" panose="020B0502040204020203" pitchFamily="34" charset="0"/>
                <a:cs typeface="Segoe UI" panose="020B0502040204020203" pitchFamily="34" charset="0"/>
              </a:defRPr>
            </a:lvl1pPr>
          </a:lstStyle>
          <a:p>
            <a:endParaRPr lang="en-US" dirty="0"/>
          </a:p>
        </p:txBody>
      </p:sp>
      <p:sp>
        <p:nvSpPr>
          <p:cNvPr id="6" name="Slide Number Placeholder 2"/>
          <p:cNvSpPr>
            <a:spLocks noGrp="1"/>
          </p:cNvSpPr>
          <p:nvPr>
            <p:ph type="sldNum" sz="quarter" idx="11"/>
          </p:nvPr>
        </p:nvSpPr>
        <p:spPr>
          <a:xfrm>
            <a:off x="11277600" y="6398869"/>
            <a:ext cx="533400" cy="365125"/>
          </a:xfrm>
          <a:prstGeom prst="rect">
            <a:avLst/>
          </a:prstGeom>
        </p:spPr>
        <p:txBody>
          <a:bodyPr/>
          <a:lstStyle>
            <a:lvl1pPr algn="r">
              <a:defRPr sz="1600">
                <a:solidFill>
                  <a:schemeClr val="bg1">
                    <a:lumMod val="85000"/>
                  </a:schemeClr>
                </a:solidFill>
              </a:defRPr>
            </a:lvl1pPr>
          </a:lstStyle>
          <a:p>
            <a:fld id="{CB36F73C-76D9-43E6-BAA0-B5C4274F1B36}" type="slidenum">
              <a:rPr lang="en-US" smtClean="0"/>
              <a:pPr/>
              <a:t>‹#›</a:t>
            </a:fld>
            <a:endParaRPr lang="en-US" dirty="0"/>
          </a:p>
        </p:txBody>
      </p:sp>
    </p:spTree>
    <p:extLst>
      <p:ext uri="{BB962C8B-B14F-4D97-AF65-F5344CB8AC3E}">
        <p14:creationId xmlns:p14="http://schemas.microsoft.com/office/powerpoint/2010/main" val="2535869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obj" preserve="1">
  <p:cSld name="2_Title and Content">
    <p:spTree>
      <p:nvGrpSpPr>
        <p:cNvPr id="1" name=""/>
        <p:cNvGrpSpPr/>
        <p:nvPr/>
      </p:nvGrpSpPr>
      <p:grpSpPr>
        <a:xfrm>
          <a:off x="0" y="0"/>
          <a:ext cx="0" cy="0"/>
          <a:chOff x="0" y="0"/>
          <a:chExt cx="0" cy="0"/>
        </a:xfrm>
      </p:grpSpPr>
      <p:cxnSp>
        <p:nvCxnSpPr>
          <p:cNvPr id="4" name="Straight Connector 3"/>
          <p:cNvCxnSpPr/>
          <p:nvPr userDrawn="1"/>
        </p:nvCxnSpPr>
        <p:spPr>
          <a:xfrm>
            <a:off x="0" y="838200"/>
            <a:ext cx="12192000" cy="0"/>
          </a:xfrm>
          <a:prstGeom prst="line">
            <a:avLst/>
          </a:prstGeom>
          <a:ln w="6350">
            <a:solidFill>
              <a:srgbClr val="00009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09600" y="274638"/>
            <a:ext cx="10972800" cy="792162"/>
          </a:xfrm>
        </p:spPr>
        <p:txBody>
          <a:bodyPr anchor="t">
            <a:normAutofit/>
          </a:bodyPr>
          <a:lstStyle>
            <a:lvl1pPr algn="l">
              <a:defRPr sz="2800">
                <a:solidFill>
                  <a:srgbClr val="000090"/>
                </a:solidFill>
                <a:latin typeface="Arial Black"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09600" y="1447801"/>
            <a:ext cx="10972800" cy="4525963"/>
          </a:xfrm>
        </p:spPr>
        <p:txBody>
          <a:bodyPr/>
          <a:lstStyle>
            <a:lvl1pPr>
              <a:buClr>
                <a:srgbClr val="E67000"/>
              </a:buClr>
              <a:defRPr sz="2400">
                <a:solidFill>
                  <a:srgbClr val="000090"/>
                </a:solidFill>
                <a:latin typeface="Arial" pitchFamily="34" charset="0"/>
                <a:cs typeface="Arial" pitchFamily="34" charset="0"/>
              </a:defRPr>
            </a:lvl1pPr>
            <a:lvl2pPr>
              <a:buClr>
                <a:srgbClr val="E67000"/>
              </a:buClr>
              <a:defRPr sz="2000">
                <a:solidFill>
                  <a:srgbClr val="000090"/>
                </a:solidFill>
                <a:latin typeface="Arial" pitchFamily="34" charset="0"/>
                <a:cs typeface="Arial" pitchFamily="34" charset="0"/>
              </a:defRPr>
            </a:lvl2pPr>
            <a:lvl3pPr>
              <a:buClr>
                <a:srgbClr val="E67000"/>
              </a:buClr>
              <a:defRPr sz="1400">
                <a:solidFill>
                  <a:srgbClr val="000090"/>
                </a:solidFill>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Tree>
    <p:extLst>
      <p:ext uri="{BB962C8B-B14F-4D97-AF65-F5344CB8AC3E}">
        <p14:creationId xmlns:p14="http://schemas.microsoft.com/office/powerpoint/2010/main" val="673075831"/>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spTree>
      <p:nvGrpSpPr>
        <p:cNvPr id="1" name=""/>
        <p:cNvGrpSpPr/>
        <p:nvPr/>
      </p:nvGrpSpPr>
      <p:grpSpPr>
        <a:xfrm>
          <a:off x="0" y="0"/>
          <a:ext cx="0" cy="0"/>
          <a:chOff x="0" y="0"/>
          <a:chExt cx="0" cy="0"/>
        </a:xfrm>
      </p:grpSpPr>
      <p:cxnSp>
        <p:nvCxnSpPr>
          <p:cNvPr id="3" name="Straight Connector 2"/>
          <p:cNvCxnSpPr/>
          <p:nvPr userDrawn="1"/>
        </p:nvCxnSpPr>
        <p:spPr>
          <a:xfrm>
            <a:off x="0" y="838200"/>
            <a:ext cx="12192000" cy="0"/>
          </a:xfrm>
          <a:prstGeom prst="line">
            <a:avLst/>
          </a:prstGeom>
          <a:ln w="6350">
            <a:solidFill>
              <a:srgbClr val="00009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09600" y="274638"/>
            <a:ext cx="10972800" cy="792162"/>
          </a:xfrm>
        </p:spPr>
        <p:txBody>
          <a:bodyPr anchor="t">
            <a:normAutofit/>
          </a:bodyPr>
          <a:lstStyle>
            <a:lvl1pPr algn="l">
              <a:defRPr sz="2800">
                <a:solidFill>
                  <a:srgbClr val="000090"/>
                </a:solidFill>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736096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48093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cxnSp>
        <p:nvCxnSpPr>
          <p:cNvPr id="4" name="Straight Connector 3"/>
          <p:cNvCxnSpPr/>
          <p:nvPr userDrawn="1"/>
        </p:nvCxnSpPr>
        <p:spPr>
          <a:xfrm>
            <a:off x="0" y="838200"/>
            <a:ext cx="12192000" cy="0"/>
          </a:xfrm>
          <a:prstGeom prst="line">
            <a:avLst/>
          </a:prstGeom>
          <a:ln w="6350">
            <a:solidFill>
              <a:srgbClr val="00009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09600" y="274638"/>
            <a:ext cx="10972800" cy="792162"/>
          </a:xfrm>
        </p:spPr>
        <p:txBody>
          <a:bodyPr anchor="t">
            <a:normAutofit/>
          </a:bodyPr>
          <a:lstStyle>
            <a:lvl1pPr algn="l">
              <a:defRPr sz="2800">
                <a:solidFill>
                  <a:srgbClr val="00338E"/>
                </a:solidFill>
                <a:latin typeface="Arial Black"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09600" y="1447801"/>
            <a:ext cx="10972800" cy="4525963"/>
          </a:xfrm>
        </p:spPr>
        <p:txBody>
          <a:bodyPr/>
          <a:lstStyle>
            <a:lvl1pPr>
              <a:buClr>
                <a:srgbClr val="E67000"/>
              </a:buClr>
              <a:defRPr sz="2400">
                <a:solidFill>
                  <a:srgbClr val="00338E"/>
                </a:solidFill>
                <a:latin typeface="Arial" pitchFamily="34" charset="0"/>
                <a:cs typeface="Arial" pitchFamily="34" charset="0"/>
              </a:defRPr>
            </a:lvl1pPr>
            <a:lvl2pPr>
              <a:buClr>
                <a:srgbClr val="E67000"/>
              </a:buClr>
              <a:defRPr sz="2000">
                <a:solidFill>
                  <a:srgbClr val="00338E"/>
                </a:solidFill>
                <a:latin typeface="Arial" pitchFamily="34" charset="0"/>
                <a:cs typeface="Arial" pitchFamily="34" charset="0"/>
              </a:defRPr>
            </a:lvl2pPr>
            <a:lvl3pPr>
              <a:buClr>
                <a:srgbClr val="E67000"/>
              </a:buClr>
              <a:defRPr sz="1400">
                <a:solidFill>
                  <a:srgbClr val="00338E"/>
                </a:solidFill>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Tree>
    <p:extLst>
      <p:ext uri="{BB962C8B-B14F-4D97-AF65-F5344CB8AC3E}">
        <p14:creationId xmlns:p14="http://schemas.microsoft.com/office/powerpoint/2010/main" val="1019085780"/>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cxnSp>
        <p:nvCxnSpPr>
          <p:cNvPr id="3" name="Straight Connector 2"/>
          <p:cNvCxnSpPr/>
          <p:nvPr userDrawn="1"/>
        </p:nvCxnSpPr>
        <p:spPr>
          <a:xfrm>
            <a:off x="0" y="838200"/>
            <a:ext cx="12192000" cy="0"/>
          </a:xfrm>
          <a:prstGeom prst="line">
            <a:avLst/>
          </a:prstGeom>
          <a:ln w="6350">
            <a:solidFill>
              <a:srgbClr val="00009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09600" y="274638"/>
            <a:ext cx="10972800" cy="792162"/>
          </a:xfrm>
        </p:spPr>
        <p:txBody>
          <a:bodyPr anchor="t">
            <a:normAutofit/>
          </a:bodyPr>
          <a:lstStyle>
            <a:lvl1pPr algn="l">
              <a:defRPr sz="2800">
                <a:solidFill>
                  <a:srgbClr val="00338E"/>
                </a:solidFill>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7815158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6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68177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cxnSp>
        <p:nvCxnSpPr>
          <p:cNvPr id="9" name="Straight Connector 8"/>
          <p:cNvCxnSpPr/>
          <p:nvPr userDrawn="1"/>
        </p:nvCxnSpPr>
        <p:spPr>
          <a:xfrm>
            <a:off x="2032000" y="3276600"/>
            <a:ext cx="91440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176000" y="2905126"/>
            <a:ext cx="0" cy="67627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609600" y="6276202"/>
            <a:ext cx="4064000" cy="276999"/>
          </a:xfrm>
          <a:prstGeom prst="rect">
            <a:avLst/>
          </a:prstGeom>
          <a:noFill/>
        </p:spPr>
        <p:txBody>
          <a:bodyPr wrap="square" rtlCol="0">
            <a:spAutoFit/>
          </a:bodyPr>
          <a:lstStyle/>
          <a:p>
            <a:pPr fontAlgn="base">
              <a:spcBef>
                <a:spcPct val="0"/>
              </a:spcBef>
              <a:spcAft>
                <a:spcPct val="0"/>
              </a:spcAft>
            </a:pPr>
            <a:r>
              <a:rPr lang="en-US" sz="1200" dirty="0" smtClean="0">
                <a:solidFill>
                  <a:prstClr val="white"/>
                </a:solidFill>
                <a:latin typeface="Arial" pitchFamily="34" charset="0"/>
                <a:cs typeface="Arial" pitchFamily="34" charset="0"/>
              </a:rPr>
              <a:t>© 2013 Follett Corporation - Confidential</a:t>
            </a:r>
            <a:endParaRPr lang="en-US" sz="1200" dirty="0">
              <a:solidFill>
                <a:prstClr val="white"/>
              </a:solidFill>
              <a:latin typeface="Arial" pitchFamily="34" charset="0"/>
              <a:cs typeface="Arial" pitchFamily="34" charset="0"/>
            </a:endParaRPr>
          </a:p>
        </p:txBody>
      </p:sp>
      <p:sp>
        <p:nvSpPr>
          <p:cNvPr id="16" name="Text Placeholder 15"/>
          <p:cNvSpPr>
            <a:spLocks noGrp="1"/>
          </p:cNvSpPr>
          <p:nvPr>
            <p:ph type="body" sz="quarter" idx="10"/>
          </p:nvPr>
        </p:nvSpPr>
        <p:spPr>
          <a:xfrm>
            <a:off x="1219200" y="2743200"/>
            <a:ext cx="9753600" cy="1447800"/>
          </a:xfrm>
        </p:spPr>
        <p:txBody>
          <a:bodyPr/>
          <a:lstStyle>
            <a:lvl1pPr algn="ctr">
              <a:buNone/>
              <a:defRPr b="1" cap="none" baseline="0">
                <a:solidFill>
                  <a:schemeClr val="tx1"/>
                </a:solidFill>
                <a:latin typeface="Arial" pitchFamily="34" charset="0"/>
                <a:cs typeface="Arial" pitchFamily="34" charset="0"/>
              </a:defRPr>
            </a:lvl1pPr>
            <a:lvl2pPr>
              <a:buNone/>
              <a:defRPr>
                <a:solidFill>
                  <a:srgbClr val="00338E"/>
                </a:solidFill>
                <a:latin typeface="Arial" pitchFamily="34" charset="0"/>
                <a:cs typeface="Arial" pitchFamily="34" charset="0"/>
              </a:defRPr>
            </a:lvl2pPr>
            <a:lvl3pPr>
              <a:buNone/>
              <a:defRPr>
                <a:solidFill>
                  <a:srgbClr val="00338E"/>
                </a:solidFill>
                <a:latin typeface="Arial" pitchFamily="34" charset="0"/>
                <a:cs typeface="Arial" pitchFamily="34" charset="0"/>
              </a:defRPr>
            </a:lvl3pPr>
          </a:lstStyle>
          <a:p>
            <a:pPr lvl="0"/>
            <a:r>
              <a:rPr lang="en-US" dirty="0" smtClean="0"/>
              <a:t>Click to edit Master text styles</a:t>
            </a:r>
          </a:p>
        </p:txBody>
      </p:sp>
    </p:spTree>
    <p:extLst>
      <p:ext uri="{BB962C8B-B14F-4D97-AF65-F5344CB8AC3E}">
        <p14:creationId xmlns:p14="http://schemas.microsoft.com/office/powerpoint/2010/main" val="2463775645"/>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4_Title Slide">
    <p:spTree>
      <p:nvGrpSpPr>
        <p:cNvPr id="1" name=""/>
        <p:cNvGrpSpPr/>
        <p:nvPr/>
      </p:nvGrpSpPr>
      <p:grpSpPr>
        <a:xfrm>
          <a:off x="0" y="0"/>
          <a:ext cx="0" cy="0"/>
          <a:chOff x="0" y="0"/>
          <a:chExt cx="0" cy="0"/>
        </a:xfrm>
      </p:grpSpPr>
      <p:cxnSp>
        <p:nvCxnSpPr>
          <p:cNvPr id="9" name="Straight Connector 8"/>
          <p:cNvCxnSpPr/>
          <p:nvPr userDrawn="1"/>
        </p:nvCxnSpPr>
        <p:spPr>
          <a:xfrm>
            <a:off x="2032000" y="3276600"/>
            <a:ext cx="91440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176000" y="2905126"/>
            <a:ext cx="0" cy="67627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609600" y="6276202"/>
            <a:ext cx="4064000" cy="276999"/>
          </a:xfrm>
          <a:prstGeom prst="rect">
            <a:avLst/>
          </a:prstGeom>
          <a:noFill/>
        </p:spPr>
        <p:txBody>
          <a:bodyPr wrap="square" rtlCol="0">
            <a:spAutoFit/>
          </a:bodyPr>
          <a:lstStyle/>
          <a:p>
            <a:pPr fontAlgn="base">
              <a:spcBef>
                <a:spcPct val="0"/>
              </a:spcBef>
              <a:spcAft>
                <a:spcPct val="0"/>
              </a:spcAft>
            </a:pPr>
            <a:r>
              <a:rPr lang="en-US" sz="1200" dirty="0" smtClean="0">
                <a:solidFill>
                  <a:prstClr val="white"/>
                </a:solidFill>
                <a:latin typeface="Arial" pitchFamily="34" charset="0"/>
                <a:cs typeface="Arial" pitchFamily="34" charset="0"/>
              </a:rPr>
              <a:t>© 2013 Follett Corporation - Confidential</a:t>
            </a:r>
            <a:endParaRPr lang="en-US" sz="1200" dirty="0">
              <a:solidFill>
                <a:prstClr val="white"/>
              </a:solidFill>
              <a:latin typeface="Arial" pitchFamily="34" charset="0"/>
              <a:cs typeface="Arial" pitchFamily="34" charset="0"/>
            </a:endParaRPr>
          </a:p>
        </p:txBody>
      </p:sp>
    </p:spTree>
    <p:extLst>
      <p:ext uri="{BB962C8B-B14F-4D97-AF65-F5344CB8AC3E}">
        <p14:creationId xmlns:p14="http://schemas.microsoft.com/office/powerpoint/2010/main" val="2768685194"/>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74638"/>
            <a:ext cx="11074400" cy="792162"/>
          </a:xfrm>
        </p:spPr>
        <p:txBody>
          <a:bodyPr anchor="t">
            <a:normAutofit/>
          </a:bodyPr>
          <a:lstStyle>
            <a:lvl1pPr algn="l">
              <a:defRPr sz="2800">
                <a:solidFill>
                  <a:srgbClr val="00338E"/>
                </a:solidFill>
                <a:latin typeface="Arial Black"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1219200" y="1143001"/>
            <a:ext cx="9753600" cy="4525963"/>
          </a:xfrm>
        </p:spPr>
        <p:txBody>
          <a:bodyPr/>
          <a:lstStyle>
            <a:lvl1pPr>
              <a:spcAft>
                <a:spcPts val="300"/>
              </a:spcAft>
              <a:buClr>
                <a:srgbClr val="E67000"/>
              </a:buClr>
              <a:defRPr sz="2400">
                <a:solidFill>
                  <a:schemeClr val="tx1"/>
                </a:solidFill>
                <a:latin typeface="Arial" pitchFamily="34" charset="0"/>
                <a:cs typeface="Arial" pitchFamily="34" charset="0"/>
              </a:defRPr>
            </a:lvl1pPr>
            <a:lvl2pPr>
              <a:spcAft>
                <a:spcPts val="300"/>
              </a:spcAft>
              <a:buClr>
                <a:srgbClr val="E67000"/>
              </a:buClr>
              <a:defRPr sz="2000">
                <a:solidFill>
                  <a:schemeClr val="tx1"/>
                </a:solidFill>
                <a:latin typeface="Arial" pitchFamily="34" charset="0"/>
                <a:cs typeface="Arial" pitchFamily="34" charset="0"/>
              </a:defRPr>
            </a:lvl2pPr>
            <a:lvl3pPr>
              <a:spcAft>
                <a:spcPts val="300"/>
              </a:spcAft>
              <a:buClr>
                <a:srgbClr val="E67000"/>
              </a:buClr>
              <a:defRPr sz="1400">
                <a:solidFill>
                  <a:schemeClr val="tx1"/>
                </a:solidFill>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
        <p:nvSpPr>
          <p:cNvPr id="14" name="Slide Number Placeholder 10"/>
          <p:cNvSpPr>
            <a:spLocks noGrp="1"/>
          </p:cNvSpPr>
          <p:nvPr>
            <p:ph type="sldNum" sz="quarter" idx="11"/>
          </p:nvPr>
        </p:nvSpPr>
        <p:spPr>
          <a:xfrm>
            <a:off x="11379200" y="6400801"/>
            <a:ext cx="711200" cy="365125"/>
          </a:xfrm>
        </p:spPr>
        <p:txBody>
          <a:bodyPr/>
          <a:lstStyle>
            <a:lvl1pPr>
              <a:defRPr sz="900">
                <a:solidFill>
                  <a:srgbClr val="11203F"/>
                </a:solidFill>
                <a:latin typeface="Arial" pitchFamily="34" charset="0"/>
                <a:cs typeface="Arial" pitchFamily="34" charset="0"/>
              </a:defRPr>
            </a:lvl1pPr>
          </a:lstStyle>
          <a:p>
            <a:fld id="{E7D3E526-640D-4948-93FC-33314BBD9B07}" type="slidenum">
              <a:rPr lang="en-US" smtClean="0"/>
              <a:pPr/>
              <a:t>‹#›</a:t>
            </a:fld>
            <a:endParaRPr lang="en-US" dirty="0"/>
          </a:p>
        </p:txBody>
      </p:sp>
      <p:sp>
        <p:nvSpPr>
          <p:cNvPr id="11" name="Date Placeholder 8"/>
          <p:cNvSpPr>
            <a:spLocks noGrp="1"/>
          </p:cNvSpPr>
          <p:nvPr>
            <p:ph type="dt" sz="half" idx="10"/>
          </p:nvPr>
        </p:nvSpPr>
        <p:spPr>
          <a:xfrm>
            <a:off x="8940800" y="6400801"/>
            <a:ext cx="2540000" cy="365125"/>
          </a:xfrm>
        </p:spPr>
        <p:txBody>
          <a:bodyPr/>
          <a:lstStyle>
            <a:lvl1pPr algn="r">
              <a:defRPr sz="900" spc="300">
                <a:solidFill>
                  <a:srgbClr val="11203F"/>
                </a:solidFill>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val="343237535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74638"/>
            <a:ext cx="10972800" cy="792162"/>
          </a:xfrm>
        </p:spPr>
        <p:txBody>
          <a:bodyPr anchor="t">
            <a:normAutofit/>
          </a:bodyPr>
          <a:lstStyle>
            <a:lvl1pPr algn="l">
              <a:defRPr sz="2800">
                <a:solidFill>
                  <a:srgbClr val="00338E"/>
                </a:solidFill>
                <a:latin typeface="Arial Black" pitchFamily="34" charset="0"/>
              </a:defRPr>
            </a:lvl1pPr>
          </a:lstStyle>
          <a:p>
            <a:r>
              <a:rPr lang="en-US" dirty="0" smtClean="0"/>
              <a:t>Click to edit Master title style</a:t>
            </a:r>
            <a:endParaRPr lang="en-US" dirty="0"/>
          </a:p>
        </p:txBody>
      </p:sp>
      <p:sp>
        <p:nvSpPr>
          <p:cNvPr id="17" name="Slide Number Placeholder 10"/>
          <p:cNvSpPr>
            <a:spLocks noGrp="1"/>
          </p:cNvSpPr>
          <p:nvPr>
            <p:ph type="sldNum" sz="quarter" idx="11"/>
          </p:nvPr>
        </p:nvSpPr>
        <p:spPr>
          <a:xfrm>
            <a:off x="11379200" y="6400801"/>
            <a:ext cx="711200" cy="365125"/>
          </a:xfrm>
        </p:spPr>
        <p:txBody>
          <a:bodyPr/>
          <a:lstStyle>
            <a:lvl1pPr>
              <a:defRPr sz="900">
                <a:solidFill>
                  <a:srgbClr val="11203F"/>
                </a:solidFill>
                <a:latin typeface="Arial" pitchFamily="34" charset="0"/>
                <a:cs typeface="Arial" pitchFamily="34" charset="0"/>
              </a:defRPr>
            </a:lvl1pPr>
          </a:lstStyle>
          <a:p>
            <a:fld id="{E7D3E526-640D-4948-93FC-33314BBD9B07}" type="slidenum">
              <a:rPr lang="en-US" smtClean="0"/>
              <a:pPr/>
              <a:t>‹#›</a:t>
            </a:fld>
            <a:endParaRPr lang="en-US" dirty="0"/>
          </a:p>
        </p:txBody>
      </p:sp>
      <p:sp>
        <p:nvSpPr>
          <p:cNvPr id="11" name="Date Placeholder 8"/>
          <p:cNvSpPr>
            <a:spLocks noGrp="1"/>
          </p:cNvSpPr>
          <p:nvPr>
            <p:ph type="dt" sz="half" idx="10"/>
          </p:nvPr>
        </p:nvSpPr>
        <p:spPr>
          <a:xfrm>
            <a:off x="8940800" y="6400801"/>
            <a:ext cx="2540000" cy="365125"/>
          </a:xfrm>
        </p:spPr>
        <p:txBody>
          <a:bodyPr/>
          <a:lstStyle>
            <a:lvl1pPr algn="r">
              <a:defRPr sz="900" spc="300">
                <a:solidFill>
                  <a:srgbClr val="11203F"/>
                </a:solidFill>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val="171536376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TItle Standar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48200" y="1524000"/>
            <a:ext cx="7315200" cy="685800"/>
          </a:xfrm>
          <a:prstGeom prst="rect">
            <a:avLst/>
          </a:prstGeom>
        </p:spPr>
        <p:txBody>
          <a:bodyPr/>
          <a:lstStyle>
            <a:lvl1pPr>
              <a:defRPr sz="4000" spc="300">
                <a:solidFill>
                  <a:schemeClr val="accent1"/>
                </a:solidFill>
                <a:latin typeface="Segoe UI" panose="020B0502040204020203" pitchFamily="34" charset="0"/>
                <a:cs typeface="Segoe UI" panose="020B0502040204020203" pitchFamily="34" charset="0"/>
              </a:defRPr>
            </a:lvl1pPr>
          </a:lstStyle>
          <a:p>
            <a:r>
              <a:rPr lang="en-US" dirty="0" smtClean="0"/>
              <a:t>Your Session Title</a:t>
            </a:r>
            <a:endParaRPr lang="en-US" dirty="0"/>
          </a:p>
        </p:txBody>
      </p:sp>
      <p:sp>
        <p:nvSpPr>
          <p:cNvPr id="8" name="Text Placeholder 7"/>
          <p:cNvSpPr>
            <a:spLocks noGrp="1"/>
          </p:cNvSpPr>
          <p:nvPr>
            <p:ph type="body" sz="quarter" idx="10" hasCustomPrompt="1"/>
          </p:nvPr>
        </p:nvSpPr>
        <p:spPr>
          <a:xfrm>
            <a:off x="4648200" y="2667000"/>
            <a:ext cx="7315200" cy="457200"/>
          </a:xfrm>
          <a:prstGeom prst="rect">
            <a:avLst/>
          </a:prstGeom>
        </p:spPr>
        <p:txBody>
          <a:bodyPr/>
          <a:lstStyle>
            <a:lvl1pPr>
              <a:defRPr baseline="0">
                <a:solidFill>
                  <a:schemeClr val="bg2">
                    <a:lumMod val="75000"/>
                  </a:schemeClr>
                </a:solidFill>
                <a:latin typeface="Segoe UI" panose="020B0502040204020203" pitchFamily="34" charset="0"/>
                <a:cs typeface="Segoe UI" panose="020B0502040204020203" pitchFamily="34" charset="0"/>
              </a:defRPr>
            </a:lvl1pPr>
          </a:lstStyle>
          <a:p>
            <a:pPr lvl="0"/>
            <a:r>
              <a:rPr lang="en-US" dirty="0" smtClean="0"/>
              <a:t>Presenter Name</a:t>
            </a:r>
            <a:endParaRPr lang="en-US" dirty="0"/>
          </a:p>
        </p:txBody>
      </p:sp>
      <p:sp>
        <p:nvSpPr>
          <p:cNvPr id="10" name="Text Placeholder 9"/>
          <p:cNvSpPr>
            <a:spLocks noGrp="1"/>
          </p:cNvSpPr>
          <p:nvPr>
            <p:ph type="body" sz="quarter" idx="11" hasCustomPrompt="1"/>
          </p:nvPr>
        </p:nvSpPr>
        <p:spPr>
          <a:xfrm>
            <a:off x="4648200" y="4800600"/>
            <a:ext cx="1981200" cy="304800"/>
          </a:xfrm>
          <a:prstGeom prst="rect">
            <a:avLst/>
          </a:prstGeom>
        </p:spPr>
        <p:txBody>
          <a:bodyPr/>
          <a:lstStyle>
            <a:lvl1pPr algn="l">
              <a:defRPr sz="1800">
                <a:solidFill>
                  <a:schemeClr val="bg2">
                    <a:lumMod val="75000"/>
                  </a:schemeClr>
                </a:solidFill>
              </a:defRPr>
            </a:lvl1pPr>
          </a:lstStyle>
          <a:p>
            <a:pPr lvl="0"/>
            <a:r>
              <a:rPr lang="en-US" dirty="0" smtClean="0"/>
              <a:t>Session</a:t>
            </a:r>
            <a:endParaRPr lang="en-US" dirty="0"/>
          </a:p>
        </p:txBody>
      </p:sp>
    </p:spTree>
    <p:extLst>
      <p:ext uri="{BB962C8B-B14F-4D97-AF65-F5344CB8AC3E}">
        <p14:creationId xmlns:p14="http://schemas.microsoft.com/office/powerpoint/2010/main" val="1763509896"/>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1_Title and Content">
    <p:spTree>
      <p:nvGrpSpPr>
        <p:cNvPr id="1" name=""/>
        <p:cNvGrpSpPr/>
        <p:nvPr/>
      </p:nvGrpSpPr>
      <p:grpSpPr>
        <a:xfrm>
          <a:off x="0" y="0"/>
          <a:ext cx="0" cy="0"/>
          <a:chOff x="0" y="0"/>
          <a:chExt cx="0" cy="0"/>
        </a:xfrm>
      </p:grpSpPr>
      <p:sp>
        <p:nvSpPr>
          <p:cNvPr id="17" name="Slide Number Placeholder 10"/>
          <p:cNvSpPr>
            <a:spLocks noGrp="1"/>
          </p:cNvSpPr>
          <p:nvPr>
            <p:ph type="sldNum" sz="quarter" idx="11"/>
          </p:nvPr>
        </p:nvSpPr>
        <p:spPr>
          <a:xfrm>
            <a:off x="11379200" y="6400801"/>
            <a:ext cx="711200" cy="365125"/>
          </a:xfrm>
        </p:spPr>
        <p:txBody>
          <a:bodyPr/>
          <a:lstStyle>
            <a:lvl1pPr>
              <a:defRPr sz="900">
                <a:solidFill>
                  <a:srgbClr val="11203F"/>
                </a:solidFill>
                <a:latin typeface="Arial" pitchFamily="34" charset="0"/>
                <a:cs typeface="Arial" pitchFamily="34" charset="0"/>
              </a:defRPr>
            </a:lvl1pPr>
          </a:lstStyle>
          <a:p>
            <a:fld id="{E7D3E526-640D-4948-93FC-33314BBD9B07}" type="slidenum">
              <a:rPr lang="en-US" smtClean="0"/>
              <a:pPr/>
              <a:t>‹#›</a:t>
            </a:fld>
            <a:endParaRPr lang="en-US" dirty="0"/>
          </a:p>
        </p:txBody>
      </p:sp>
      <p:sp>
        <p:nvSpPr>
          <p:cNvPr id="8" name="Date Placeholder 8"/>
          <p:cNvSpPr>
            <a:spLocks noGrp="1"/>
          </p:cNvSpPr>
          <p:nvPr>
            <p:ph type="dt" sz="half" idx="10"/>
          </p:nvPr>
        </p:nvSpPr>
        <p:spPr>
          <a:xfrm>
            <a:off x="8940800" y="6400801"/>
            <a:ext cx="2540000" cy="365125"/>
          </a:xfrm>
        </p:spPr>
        <p:txBody>
          <a:bodyPr/>
          <a:lstStyle>
            <a:lvl1pPr algn="r">
              <a:defRPr sz="900" spc="300">
                <a:solidFill>
                  <a:srgbClr val="11203F"/>
                </a:solidFill>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val="3426133721"/>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6912766"/>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0" y="838200"/>
            <a:ext cx="12192000" cy="0"/>
          </a:xfrm>
          <a:prstGeom prst="line">
            <a:avLst/>
          </a:prstGeom>
          <a:ln w="6350">
            <a:solidFill>
              <a:srgbClr val="7FA1FE"/>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p:nvPr>
        </p:nvSpPr>
        <p:spPr>
          <a:xfrm>
            <a:off x="609600" y="274638"/>
            <a:ext cx="10972800" cy="792162"/>
          </a:xfrm>
        </p:spPr>
        <p:txBody>
          <a:bodyPr anchor="t">
            <a:normAutofit/>
          </a:bodyPr>
          <a:lstStyle>
            <a:lvl1pPr algn="l">
              <a:defRPr sz="2800">
                <a:solidFill>
                  <a:srgbClr val="7FA1FE"/>
                </a:solidFill>
                <a:latin typeface="Arial Black" pitchFamily="34" charset="0"/>
              </a:defRPr>
            </a:lvl1pPr>
          </a:lstStyle>
          <a:p>
            <a:r>
              <a:rPr lang="en-US" dirty="0" smtClean="0"/>
              <a:t>Click to edit Master title style</a:t>
            </a:r>
            <a:endParaRPr lang="en-US" dirty="0"/>
          </a:p>
        </p:txBody>
      </p:sp>
      <p:sp>
        <p:nvSpPr>
          <p:cNvPr id="11" name="Content Placeholder 2"/>
          <p:cNvSpPr>
            <a:spLocks noGrp="1"/>
          </p:cNvSpPr>
          <p:nvPr>
            <p:ph idx="1"/>
          </p:nvPr>
        </p:nvSpPr>
        <p:spPr>
          <a:xfrm>
            <a:off x="609600" y="1447801"/>
            <a:ext cx="10972800" cy="4525963"/>
          </a:xfrm>
        </p:spPr>
        <p:txBody>
          <a:bodyPr/>
          <a:lstStyle>
            <a:lvl1pPr>
              <a:buClr>
                <a:srgbClr val="E67000"/>
              </a:buClr>
              <a:defRPr sz="2400">
                <a:solidFill>
                  <a:schemeClr val="bg1"/>
                </a:solidFill>
                <a:latin typeface="Arial" pitchFamily="34" charset="0"/>
                <a:cs typeface="Arial" pitchFamily="34" charset="0"/>
              </a:defRPr>
            </a:lvl1pPr>
            <a:lvl2pPr>
              <a:buClr>
                <a:srgbClr val="E67000"/>
              </a:buClr>
              <a:defRPr sz="2000">
                <a:solidFill>
                  <a:schemeClr val="bg1"/>
                </a:solidFill>
                <a:latin typeface="Arial" pitchFamily="34" charset="0"/>
                <a:cs typeface="Arial" pitchFamily="34" charset="0"/>
              </a:defRPr>
            </a:lvl2pPr>
            <a:lvl3pPr>
              <a:buClr>
                <a:srgbClr val="E67000"/>
              </a:buClr>
              <a:defRPr sz="1400">
                <a:solidFill>
                  <a:schemeClr val="bg1"/>
                </a:solidFill>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Tree>
    <p:extLst>
      <p:ext uri="{BB962C8B-B14F-4D97-AF65-F5344CB8AC3E}">
        <p14:creationId xmlns:p14="http://schemas.microsoft.com/office/powerpoint/2010/main" val="3577885026"/>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7_Title and Content">
    <p:spTree>
      <p:nvGrpSpPr>
        <p:cNvPr id="1" name=""/>
        <p:cNvGrpSpPr/>
        <p:nvPr/>
      </p:nvGrpSpPr>
      <p:grpSpPr>
        <a:xfrm>
          <a:off x="0" y="0"/>
          <a:ext cx="0" cy="0"/>
          <a:chOff x="0" y="0"/>
          <a:chExt cx="0" cy="0"/>
        </a:xfrm>
      </p:grpSpPr>
      <p:cxnSp>
        <p:nvCxnSpPr>
          <p:cNvPr id="3" name="Straight Connector 2"/>
          <p:cNvCxnSpPr/>
          <p:nvPr userDrawn="1"/>
        </p:nvCxnSpPr>
        <p:spPr>
          <a:xfrm>
            <a:off x="0" y="838200"/>
            <a:ext cx="12192000" cy="0"/>
          </a:xfrm>
          <a:prstGeom prst="line">
            <a:avLst/>
          </a:prstGeom>
          <a:ln w="6350">
            <a:solidFill>
              <a:srgbClr val="7FA1FE"/>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p:nvPr>
        </p:nvSpPr>
        <p:spPr>
          <a:xfrm>
            <a:off x="609600" y="274638"/>
            <a:ext cx="10972800" cy="792162"/>
          </a:xfrm>
        </p:spPr>
        <p:txBody>
          <a:bodyPr anchor="t">
            <a:normAutofit/>
          </a:bodyPr>
          <a:lstStyle>
            <a:lvl1pPr algn="l">
              <a:defRPr sz="2800">
                <a:solidFill>
                  <a:srgbClr val="7FA1FE"/>
                </a:solidFill>
                <a:latin typeface="Arial Blac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2534664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8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6819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3" name="Title 2"/>
          <p:cNvSpPr>
            <a:spLocks noGrp="1"/>
          </p:cNvSpPr>
          <p:nvPr>
            <p:ph type="title"/>
          </p:nvPr>
        </p:nvSpPr>
        <p:spPr>
          <a:xfrm>
            <a:off x="2540000" y="2895600"/>
            <a:ext cx="9448800" cy="1143000"/>
          </a:xfrm>
        </p:spPr>
        <p:txBody>
          <a:bodyPr>
            <a:normAutofit/>
          </a:bodyPr>
          <a:lstStyle>
            <a:lvl1pPr algn="l">
              <a:defRPr sz="2400" cap="all" baseline="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1897996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_Section Header">
    <p:spTree>
      <p:nvGrpSpPr>
        <p:cNvPr id="1" name=""/>
        <p:cNvGrpSpPr/>
        <p:nvPr/>
      </p:nvGrpSpPr>
      <p:grpSpPr>
        <a:xfrm>
          <a:off x="0" y="0"/>
          <a:ext cx="0" cy="0"/>
          <a:chOff x="0" y="0"/>
          <a:chExt cx="0" cy="0"/>
        </a:xfrm>
      </p:grpSpPr>
      <p:pic>
        <p:nvPicPr>
          <p:cNvPr id="5" name="Picture 4" descr="Follett_Horizontal_RGB.png"/>
          <p:cNvPicPr>
            <a:picLocks noChangeAspect="1"/>
          </p:cNvPicPr>
          <p:nvPr userDrawn="1"/>
        </p:nvPicPr>
        <p:blipFill>
          <a:blip r:embed="rId2" cstate="print"/>
          <a:stretch>
            <a:fillRect/>
          </a:stretch>
        </p:blipFill>
        <p:spPr>
          <a:xfrm>
            <a:off x="916015" y="5490585"/>
            <a:ext cx="3044839" cy="656215"/>
          </a:xfrm>
          <a:prstGeom prst="rect">
            <a:avLst/>
          </a:prstGeom>
        </p:spPr>
      </p:pic>
      <p:sp>
        <p:nvSpPr>
          <p:cNvPr id="8" name="Title 2"/>
          <p:cNvSpPr>
            <a:spLocks noGrp="1"/>
          </p:cNvSpPr>
          <p:nvPr>
            <p:ph type="title"/>
          </p:nvPr>
        </p:nvSpPr>
        <p:spPr>
          <a:xfrm>
            <a:off x="1286934" y="2658524"/>
            <a:ext cx="9889065" cy="1143000"/>
          </a:xfrm>
        </p:spPr>
        <p:txBody>
          <a:bodyPr>
            <a:normAutofit/>
          </a:bodyPr>
          <a:lstStyle>
            <a:lvl1pPr algn="ctr">
              <a:defRPr sz="2800" cap="all" baseline="0">
                <a:solidFill>
                  <a:srgbClr val="00338E"/>
                </a:solidFill>
              </a:defRPr>
            </a:lvl1pPr>
          </a:lstStyle>
          <a:p>
            <a:r>
              <a:rPr lang="en-US" dirty="0" smtClean="0"/>
              <a:t>Click to edit Master title style</a:t>
            </a:r>
            <a:endParaRPr lang="en-US" dirty="0"/>
          </a:p>
        </p:txBody>
      </p:sp>
      <p:cxnSp>
        <p:nvCxnSpPr>
          <p:cNvPr id="9" name="Straight Connector 8"/>
          <p:cNvCxnSpPr/>
          <p:nvPr userDrawn="1"/>
        </p:nvCxnSpPr>
        <p:spPr>
          <a:xfrm>
            <a:off x="1580429" y="3437457"/>
            <a:ext cx="9245600"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0" name="Straight Connector 9"/>
          <p:cNvCxnSpPr/>
          <p:nvPr userDrawn="1"/>
        </p:nvCxnSpPr>
        <p:spPr>
          <a:xfrm>
            <a:off x="10826029" y="3056458"/>
            <a:ext cx="0" cy="676275"/>
          </a:xfrm>
          <a:prstGeom prst="line">
            <a:avLst/>
          </a:prstGeom>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845428903"/>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3_Section Header">
    <p:spTree>
      <p:nvGrpSpPr>
        <p:cNvPr id="1" name=""/>
        <p:cNvGrpSpPr/>
        <p:nvPr/>
      </p:nvGrpSpPr>
      <p:grpSpPr>
        <a:xfrm>
          <a:off x="0" y="0"/>
          <a:ext cx="0" cy="0"/>
          <a:chOff x="0" y="0"/>
          <a:chExt cx="0" cy="0"/>
        </a:xfrm>
      </p:grpSpPr>
      <p:sp>
        <p:nvSpPr>
          <p:cNvPr id="3" name="Title 2"/>
          <p:cNvSpPr>
            <a:spLocks noGrp="1"/>
          </p:cNvSpPr>
          <p:nvPr>
            <p:ph type="title"/>
          </p:nvPr>
        </p:nvSpPr>
        <p:spPr>
          <a:xfrm>
            <a:off x="1365935" y="2658524"/>
            <a:ext cx="9448800" cy="1143000"/>
          </a:xfrm>
        </p:spPr>
        <p:txBody>
          <a:bodyPr>
            <a:normAutofit/>
          </a:bodyPr>
          <a:lstStyle>
            <a:lvl1pPr algn="ctr">
              <a:defRPr sz="2800" cap="all" baseline="0">
                <a:solidFill>
                  <a:srgbClr val="00338E"/>
                </a:solidFill>
              </a:defRPr>
            </a:lvl1pPr>
          </a:lstStyle>
          <a:p>
            <a:r>
              <a:rPr lang="en-US" dirty="0" smtClean="0"/>
              <a:t>Click to edit Master title style</a:t>
            </a:r>
            <a:endParaRPr lang="en-US" dirty="0"/>
          </a:p>
        </p:txBody>
      </p:sp>
      <p:pic>
        <p:nvPicPr>
          <p:cNvPr id="5" name="Picture 4" descr="Follett_Horizontal_RGB.png"/>
          <p:cNvPicPr>
            <a:picLocks noChangeAspect="1"/>
          </p:cNvPicPr>
          <p:nvPr userDrawn="1"/>
        </p:nvPicPr>
        <p:blipFill>
          <a:blip r:embed="rId2" cstate="print"/>
          <a:stretch>
            <a:fillRect/>
          </a:stretch>
        </p:blipFill>
        <p:spPr>
          <a:xfrm>
            <a:off x="916015" y="5490585"/>
            <a:ext cx="3044839" cy="656215"/>
          </a:xfrm>
          <a:prstGeom prst="rect">
            <a:avLst/>
          </a:prstGeom>
        </p:spPr>
      </p:pic>
      <p:cxnSp>
        <p:nvCxnSpPr>
          <p:cNvPr id="6" name="Straight Connector 5"/>
          <p:cNvCxnSpPr/>
          <p:nvPr userDrawn="1"/>
        </p:nvCxnSpPr>
        <p:spPr>
          <a:xfrm>
            <a:off x="1580429" y="3437457"/>
            <a:ext cx="9245600"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userDrawn="1"/>
        </p:nvCxnSpPr>
        <p:spPr>
          <a:xfrm>
            <a:off x="10826029" y="3056458"/>
            <a:ext cx="0" cy="676275"/>
          </a:xfrm>
          <a:prstGeom prst="line">
            <a:avLst/>
          </a:prstGeom>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4125445245"/>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Follett Board Meeting, June 13, 2013</a:t>
            </a:r>
            <a:endParaRPr lang="en-US">
              <a:solidFill>
                <a:prstClr val="black">
                  <a:tint val="75000"/>
                </a:prstClr>
              </a:solidFill>
            </a:endParaRPr>
          </a:p>
        </p:txBody>
      </p:sp>
      <p:sp>
        <p:nvSpPr>
          <p:cNvPr id="5" name="Slide Number Placeholder 4"/>
          <p:cNvSpPr>
            <a:spLocks noGrp="1"/>
          </p:cNvSpPr>
          <p:nvPr>
            <p:ph type="sldNum" sz="quarter" idx="12"/>
          </p:nvPr>
        </p:nvSpPr>
        <p:spPr>
          <a:xfrm>
            <a:off x="10909299" y="6356351"/>
            <a:ext cx="673100" cy="365125"/>
          </a:xfrm>
        </p:spPr>
        <p:txBody>
          <a:bodyPr/>
          <a:lstStyle/>
          <a:p>
            <a:fld id="{D2B9538B-FD2A-4B41-8535-B133300A28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26805824"/>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Follett Board Meeting, June 13, 2013</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7930030-32CE-4BCE-96AC-361FE6C00E4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7955124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74638"/>
            <a:ext cx="10972800" cy="792162"/>
          </a:xfrm>
          <a:prstGeom prst="rect">
            <a:avLst/>
          </a:prstGeom>
        </p:spPr>
        <p:txBody>
          <a:bodyPr anchor="t">
            <a:normAutofit/>
          </a:bodyPr>
          <a:lstStyle>
            <a:lvl1pPr algn="l">
              <a:defRPr sz="2800">
                <a:solidFill>
                  <a:srgbClr val="00338E"/>
                </a:solidFill>
                <a:latin typeface="Arial Black" pitchFamily="34" charset="0"/>
              </a:defRPr>
            </a:lvl1pPr>
          </a:lstStyle>
          <a:p>
            <a:r>
              <a:rPr lang="en-US" dirty="0" smtClean="0"/>
              <a:t>Click to edit Master title style</a:t>
            </a:r>
            <a:endParaRPr lang="en-US" dirty="0"/>
          </a:p>
        </p:txBody>
      </p:sp>
      <p:sp>
        <p:nvSpPr>
          <p:cNvPr id="17" name="Slide Number Placeholder 10"/>
          <p:cNvSpPr>
            <a:spLocks noGrp="1"/>
          </p:cNvSpPr>
          <p:nvPr>
            <p:ph type="sldNum" sz="quarter" idx="11"/>
          </p:nvPr>
        </p:nvSpPr>
        <p:spPr>
          <a:xfrm>
            <a:off x="11379200" y="6400801"/>
            <a:ext cx="711200" cy="365125"/>
          </a:xfrm>
          <a:prstGeom prst="rect">
            <a:avLst/>
          </a:prstGeom>
        </p:spPr>
        <p:txBody>
          <a:bodyPr/>
          <a:lstStyle>
            <a:lvl1pPr>
              <a:defRPr sz="900">
                <a:solidFill>
                  <a:srgbClr val="11203F"/>
                </a:solidFill>
                <a:latin typeface="Arial" pitchFamily="34" charset="0"/>
                <a:cs typeface="Arial" pitchFamily="34" charset="0"/>
              </a:defRPr>
            </a:lvl1pPr>
          </a:lstStyle>
          <a:p>
            <a:fld id="{E7D3E526-640D-4948-93FC-33314BBD9B07}" type="slidenum">
              <a:rPr lang="en-US" smtClean="0"/>
              <a:pPr/>
              <a:t>‹#›</a:t>
            </a:fld>
            <a:endParaRPr lang="en-US" dirty="0"/>
          </a:p>
        </p:txBody>
      </p:sp>
    </p:spTree>
    <p:extLst>
      <p:ext uri="{BB962C8B-B14F-4D97-AF65-F5344CB8AC3E}">
        <p14:creationId xmlns:p14="http://schemas.microsoft.com/office/powerpoint/2010/main" val="263697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scene3d>
              <a:camera prst="orthographicFront"/>
              <a:lightRig rig="threePt" dir="t"/>
            </a:scene3d>
            <a:sp3d extrusionH="57150">
              <a:bevelT w="38100" h="38100"/>
            </a:sp3d>
          </a:bodyPr>
          <a:lstStyle>
            <a:lvl1pPr algn="l">
              <a:buNone/>
              <a:defRPr sz="4400" b="0"/>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a:xfrm>
            <a:off x="812800" y="6553201"/>
            <a:ext cx="10871200" cy="212725"/>
          </a:xfrm>
        </p:spPr>
        <p:txBody>
          <a:bodyPr/>
          <a:lstStyle>
            <a:lvl1pPr algn="ctr">
              <a:defRPr sz="1000">
                <a:solidFill>
                  <a:schemeClr val="tx1"/>
                </a:solidFill>
              </a:defRPr>
            </a:lvl1pPr>
          </a:lstStyle>
          <a:p>
            <a:r>
              <a:rPr lang="en-US" smtClean="0">
                <a:solidFill>
                  <a:prstClr val="black"/>
                </a:solidFill>
              </a:rPr>
              <a:t>Follett Board Meeting, June 13, 2013</a:t>
            </a:r>
            <a:endParaRPr lang="en-US" dirty="0">
              <a:solidFill>
                <a:prstClr val="black"/>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B074825-86B2-4452-8D28-F5C419B55F8D}" type="slidenum">
              <a:rPr lang="en-US" smtClean="0"/>
              <a:pPr/>
              <a:t>‹#›</a:t>
            </a:fld>
            <a:endParaRPr lang="en-US" dirty="0"/>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02449993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Follett Board Meeting, June 13, 2013</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88AA15E-F3AE-43F2-B851-B11E03BDA83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170326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Stationary Slide">
    <p:spTree>
      <p:nvGrpSpPr>
        <p:cNvPr id="1" name=""/>
        <p:cNvGrpSpPr/>
        <p:nvPr/>
      </p:nvGrpSpPr>
      <p:grpSpPr>
        <a:xfrm>
          <a:off x="0" y="0"/>
          <a:ext cx="0" cy="0"/>
          <a:chOff x="0" y="0"/>
          <a:chExt cx="0" cy="0"/>
        </a:xfrm>
      </p:grpSpPr>
      <p:sp>
        <p:nvSpPr>
          <p:cNvPr id="4" name="Rectangle 9"/>
          <p:cNvSpPr>
            <a:spLocks noChangeArrowheads="1"/>
          </p:cNvSpPr>
          <p:nvPr userDrawn="1"/>
        </p:nvSpPr>
        <p:spPr bwMode="gray">
          <a:xfrm>
            <a:off x="1" y="6397229"/>
            <a:ext cx="12205102" cy="466725"/>
          </a:xfrm>
          <a:prstGeom prst="rect">
            <a:avLst/>
          </a:prstGeom>
          <a:solidFill>
            <a:srgbClr val="364395"/>
          </a:solidFill>
          <a:ln>
            <a:noFill/>
          </a:ln>
          <a:extLst>
            <a:ext uri="{91240B29-F687-4f45-9708-019B960494DF}"/>
          </a:extLst>
        </p:spPr>
        <p:txBody>
          <a:bodyPr wrap="none" lIns="0" tIns="0" rIns="0" bIns="0" anchor="ctr"/>
          <a:lstStyle>
            <a:lvl1pPr eaLnBrk="0" hangingPunct="0">
              <a:defRPr sz="1400">
                <a:solidFill>
                  <a:schemeClr val="tx1"/>
                </a:solidFill>
                <a:latin typeface="Verdana" panose="020B0604030504040204" pitchFamily="34" charset="0"/>
                <a:ea typeface="MS PGothic" panose="020B0600070205080204" pitchFamily="34" charset="-128"/>
              </a:defRPr>
            </a:lvl1pPr>
            <a:lvl2pPr marL="742950" indent="-285750" eaLnBrk="0" hangingPunct="0">
              <a:defRPr sz="1400">
                <a:solidFill>
                  <a:schemeClr val="tx1"/>
                </a:solidFill>
                <a:latin typeface="Verdana" panose="020B0604030504040204" pitchFamily="34" charset="0"/>
                <a:ea typeface="MS PGothic" panose="020B0600070205080204" pitchFamily="34" charset="-128"/>
              </a:defRPr>
            </a:lvl2pPr>
            <a:lvl3pPr marL="1143000" indent="-228600" eaLnBrk="0" hangingPunct="0">
              <a:defRPr sz="1400">
                <a:solidFill>
                  <a:schemeClr val="tx1"/>
                </a:solidFill>
                <a:latin typeface="Verdana" panose="020B0604030504040204" pitchFamily="34" charset="0"/>
                <a:ea typeface="MS PGothic" panose="020B0600070205080204" pitchFamily="34" charset="-128"/>
              </a:defRPr>
            </a:lvl3pPr>
            <a:lvl4pPr marL="1600200" indent="-228600" eaLnBrk="0" hangingPunct="0">
              <a:defRPr sz="1400">
                <a:solidFill>
                  <a:schemeClr val="tx1"/>
                </a:solidFill>
                <a:latin typeface="Verdana" panose="020B0604030504040204" pitchFamily="34" charset="0"/>
                <a:ea typeface="MS PGothic" panose="020B0600070205080204" pitchFamily="34" charset="-128"/>
              </a:defRPr>
            </a:lvl4pPr>
            <a:lvl5pPr marL="2057400" indent="-228600" eaLnBrk="0" hangingPunct="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50000"/>
              </a:spcBef>
              <a:spcAft>
                <a:spcPct val="0"/>
              </a:spcAft>
              <a:defRPr/>
            </a:pPr>
            <a:endParaRPr lang="en-US" altLang="en-US" sz="1050" smtClean="0">
              <a:solidFill>
                <a:srgbClr val="000000"/>
              </a:solidFill>
            </a:endParaRPr>
          </a:p>
        </p:txBody>
      </p:sp>
      <p:pic>
        <p:nvPicPr>
          <p:cNvPr id="5" name="Picture 12" descr="Pearson_Logo_Cream_RGB_HiRes"/>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659067" y="6400800"/>
            <a:ext cx="153293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3" descr="Pearson_Strapline_Cream_RGB_HiRe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6398419"/>
            <a:ext cx="1785445" cy="459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4594" name="Rectangle 2"/>
          <p:cNvSpPr>
            <a:spLocks noGrp="1" noChangeArrowheads="1"/>
          </p:cNvSpPr>
          <p:nvPr>
            <p:ph type="ctrTitle"/>
          </p:nvPr>
        </p:nvSpPr>
        <p:spPr>
          <a:xfrm>
            <a:off x="487156" y="395288"/>
            <a:ext cx="11209350" cy="1144191"/>
          </a:xfrm>
        </p:spPr>
        <p:txBody>
          <a:bodyPr/>
          <a:lstStyle>
            <a:lvl1pPr>
              <a:defRPr sz="4950">
                <a:solidFill>
                  <a:schemeClr val="tx2"/>
                </a:solidFill>
              </a:defRPr>
            </a:lvl1pPr>
          </a:lstStyle>
          <a:p>
            <a:r>
              <a:rPr lang="en-US" dirty="0"/>
              <a:t>Click to edit Master title style</a:t>
            </a:r>
          </a:p>
        </p:txBody>
      </p:sp>
      <p:sp>
        <p:nvSpPr>
          <p:cNvPr id="494595" name="Rectangle 3"/>
          <p:cNvSpPr>
            <a:spLocks noGrp="1" noChangeArrowheads="1"/>
          </p:cNvSpPr>
          <p:nvPr>
            <p:ph type="subTitle" idx="1"/>
          </p:nvPr>
        </p:nvSpPr>
        <p:spPr>
          <a:xfrm>
            <a:off x="487156" y="1762125"/>
            <a:ext cx="11209350" cy="1752600"/>
          </a:xfrm>
        </p:spPr>
        <p:txBody>
          <a:bodyPr/>
          <a:lstStyle>
            <a:lvl1pPr>
              <a:spcBef>
                <a:spcPct val="0"/>
              </a:spcBef>
              <a:defRPr sz="3000" b="1">
                <a:solidFill>
                  <a:srgbClr val="364395"/>
                </a:solidFill>
              </a:defRPr>
            </a:lvl1pPr>
          </a:lstStyle>
          <a:p>
            <a:r>
              <a:rPr lang="en-US" dirty="0"/>
              <a:t>Click to edit Master subtitle style</a:t>
            </a:r>
          </a:p>
        </p:txBody>
      </p:sp>
    </p:spTree>
    <p:extLst>
      <p:ext uri="{BB962C8B-B14F-4D97-AF65-F5344CB8AC3E}">
        <p14:creationId xmlns:p14="http://schemas.microsoft.com/office/powerpoint/2010/main" val="116049654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le 1"/>
          <p:cNvSpPr>
            <a:spLocks noGrp="1"/>
          </p:cNvSpPr>
          <p:nvPr>
            <p:ph type="title"/>
          </p:nvPr>
        </p:nvSpPr>
        <p:spPr>
          <a:xfrm>
            <a:off x="963592" y="2171303"/>
            <a:ext cx="9327428" cy="1600598"/>
          </a:xfrm>
        </p:spPr>
        <p:txBody>
          <a:bodyPr/>
          <a:lstStyle>
            <a:lvl1pPr algn="l">
              <a:defRPr sz="4950" b="1" cap="all">
                <a:solidFill>
                  <a:srgbClr val="364395"/>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963593" y="4089400"/>
            <a:ext cx="9340132" cy="748904"/>
          </a:xfrm>
        </p:spPr>
        <p:txBody>
          <a:bodyPr/>
          <a:lstStyle>
            <a:lvl1pPr marL="0" indent="0">
              <a:buNone/>
              <a:defRPr sz="21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dirty="0"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494EFA3D-B32D-4521-B99C-FBD7FE964761}"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5718295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7156" y="395287"/>
            <a:ext cx="9790538" cy="976313"/>
          </a:xfrm>
        </p:spPr>
        <p:txBody>
          <a:bodyPr/>
          <a:lstStyle>
            <a:lvl1pPr>
              <a:defRPr>
                <a:solidFill>
                  <a:srgbClr val="364395"/>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7156" y="1546623"/>
            <a:ext cx="9803864" cy="45255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1B2A080F-EAC2-433E-BEAC-DB14485CFA08}"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50550199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87157" y="1546623"/>
            <a:ext cx="4899748" cy="4525565"/>
          </a:xfrm>
        </p:spPr>
        <p:txBody>
          <a:bodyPr/>
          <a:lstStyle>
            <a:lvl1pPr>
              <a:defRPr sz="2100"/>
            </a:lvl1pPr>
            <a:lvl2pPr>
              <a:defRPr sz="1800"/>
            </a:lvl2pPr>
            <a:lvl3pPr>
              <a:defRPr sz="1500"/>
            </a:lvl3pPr>
            <a:lvl4pPr>
              <a:defRPr sz="1350"/>
            </a:lvl4pPr>
            <a:lvl5pPr marL="939546">
              <a:defRPr sz="135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471472" y="1546623"/>
            <a:ext cx="4908482" cy="4525565"/>
          </a:xfrm>
        </p:spPr>
        <p:txBody>
          <a:bodyPr/>
          <a:lstStyle>
            <a:lvl1pPr>
              <a:defRPr sz="2100"/>
            </a:lvl1pPr>
            <a:lvl2pPr>
              <a:defRPr sz="1800"/>
            </a:lvl2pPr>
            <a:lvl3pPr>
              <a:defRPr sz="1500"/>
            </a:lvl3pPr>
            <a:lvl4pPr>
              <a:defRPr sz="1350"/>
            </a:lvl4pPr>
            <a:lvl5pPr marL="939546">
              <a:defRPr sz="135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7710CCE7-621F-4A01-AF43-D82809682180}"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49834144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157" y="395287"/>
            <a:ext cx="9371895" cy="912812"/>
          </a:xfr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CF31EC2A-43A8-4592-9D33-1E154DDAA9DE}"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83327219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Full Photo">
    <p:spTree>
      <p:nvGrpSpPr>
        <p:cNvPr id="1" name=""/>
        <p:cNvGrpSpPr/>
        <p:nvPr/>
      </p:nvGrpSpPr>
      <p:grpSpPr>
        <a:xfrm>
          <a:off x="0" y="0"/>
          <a:ext cx="0" cy="0"/>
          <a:chOff x="0" y="0"/>
          <a:chExt cx="0" cy="0"/>
        </a:xfrm>
      </p:grpSpPr>
      <p:sp>
        <p:nvSpPr>
          <p:cNvPr id="12" name="Picture Placeholder 11"/>
          <p:cNvSpPr>
            <a:spLocks noGrp="1"/>
          </p:cNvSpPr>
          <p:nvPr>
            <p:ph type="pic" sz="quarter" idx="12"/>
          </p:nvPr>
        </p:nvSpPr>
        <p:spPr>
          <a:xfrm>
            <a:off x="0" y="1"/>
            <a:ext cx="12192000" cy="6413897"/>
          </a:xfrm>
          <a:noFill/>
        </p:spPr>
        <p:txBody>
          <a:bodyPr/>
          <a:lstStyle/>
          <a:p>
            <a:pPr lvl="0"/>
            <a:endParaRPr lang="en-US" noProof="0"/>
          </a:p>
        </p:txBody>
      </p:sp>
      <p:sp>
        <p:nvSpPr>
          <p:cNvPr id="2" name="Title 1"/>
          <p:cNvSpPr>
            <a:spLocks noGrp="1"/>
          </p:cNvSpPr>
          <p:nvPr>
            <p:ph type="title"/>
          </p:nvPr>
        </p:nvSpPr>
        <p:spPr>
          <a:xfrm>
            <a:off x="487156" y="395287"/>
            <a:ext cx="9308370" cy="900113"/>
          </a:xfrm>
        </p:spPr>
        <p:txBody>
          <a:bodyPr/>
          <a:lstStyle/>
          <a:p>
            <a:r>
              <a:rPr lang="en-US" dirty="0" smtClean="0"/>
              <a:t>Click to edit Master title style</a:t>
            </a:r>
            <a:endParaRPr lang="en-US" dirty="0"/>
          </a:p>
        </p:txBody>
      </p:sp>
      <p:sp>
        <p:nvSpPr>
          <p:cNvPr id="4" name="Rectangle 5"/>
          <p:cNvSpPr>
            <a:spLocks noGrp="1" noChangeArrowheads="1"/>
          </p:cNvSpPr>
          <p:nvPr>
            <p:ph type="ftr" sz="quarter" idx="13"/>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5" name="Rectangle 6"/>
          <p:cNvSpPr>
            <a:spLocks noGrp="1" noChangeArrowheads="1"/>
          </p:cNvSpPr>
          <p:nvPr>
            <p:ph type="sldNum" sz="quarter" idx="14"/>
          </p:nvPr>
        </p:nvSpPr>
        <p:spPr>
          <a:ln/>
        </p:spPr>
        <p:txBody>
          <a:bodyPr/>
          <a:lstStyle>
            <a:lvl1pPr>
              <a:defRPr/>
            </a:lvl1pPr>
          </a:lstStyle>
          <a:p>
            <a:pPr>
              <a:defRPr/>
            </a:pPr>
            <a:fld id="{4DA96B9A-936A-4CA5-8686-ECBBE0FC6147}"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81876703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3" name="Rectangle 6"/>
          <p:cNvSpPr>
            <a:spLocks noGrp="1" noChangeArrowheads="1"/>
          </p:cNvSpPr>
          <p:nvPr>
            <p:ph type="sldNum" sz="quarter" idx="11"/>
          </p:nvPr>
        </p:nvSpPr>
        <p:spPr>
          <a:ln/>
        </p:spPr>
        <p:txBody>
          <a:bodyPr/>
          <a:lstStyle>
            <a:lvl1pPr>
              <a:defRPr/>
            </a:lvl1pPr>
          </a:lstStyle>
          <a:p>
            <a:pPr>
              <a:defRPr/>
            </a:pPr>
            <a:fld id="{1E634B61-FDED-4806-A361-6C2E28D41023}"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62432760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Stationary Slide">
    <p:spTree>
      <p:nvGrpSpPr>
        <p:cNvPr id="1" name=""/>
        <p:cNvGrpSpPr/>
        <p:nvPr/>
      </p:nvGrpSpPr>
      <p:grpSpPr>
        <a:xfrm>
          <a:off x="0" y="0"/>
          <a:ext cx="0" cy="0"/>
          <a:chOff x="0" y="0"/>
          <a:chExt cx="0" cy="0"/>
        </a:xfrm>
      </p:grpSpPr>
      <p:sp>
        <p:nvSpPr>
          <p:cNvPr id="4" name="Rectangle 9"/>
          <p:cNvSpPr>
            <a:spLocks noChangeArrowheads="1"/>
          </p:cNvSpPr>
          <p:nvPr userDrawn="1"/>
        </p:nvSpPr>
        <p:spPr bwMode="gray">
          <a:xfrm>
            <a:off x="1" y="6397229"/>
            <a:ext cx="12205102" cy="466725"/>
          </a:xfrm>
          <a:prstGeom prst="rect">
            <a:avLst/>
          </a:prstGeom>
          <a:solidFill>
            <a:srgbClr val="364395"/>
          </a:solidFill>
          <a:ln>
            <a:noFill/>
          </a:ln>
          <a:extLst>
            <a:ext uri="{91240B29-F687-4f45-9708-019B960494DF}"/>
          </a:extLst>
        </p:spPr>
        <p:txBody>
          <a:bodyPr wrap="none" lIns="0" tIns="0" rIns="0" bIns="0" anchor="ctr"/>
          <a:lstStyle>
            <a:lvl1pPr eaLnBrk="0" hangingPunct="0">
              <a:defRPr sz="1400">
                <a:solidFill>
                  <a:schemeClr val="tx1"/>
                </a:solidFill>
                <a:latin typeface="Verdana" panose="020B0604030504040204" pitchFamily="34" charset="0"/>
                <a:ea typeface="MS PGothic" panose="020B0600070205080204" pitchFamily="34" charset="-128"/>
              </a:defRPr>
            </a:lvl1pPr>
            <a:lvl2pPr marL="742950" indent="-285750" eaLnBrk="0" hangingPunct="0">
              <a:defRPr sz="1400">
                <a:solidFill>
                  <a:schemeClr val="tx1"/>
                </a:solidFill>
                <a:latin typeface="Verdana" panose="020B0604030504040204" pitchFamily="34" charset="0"/>
                <a:ea typeface="MS PGothic" panose="020B0600070205080204" pitchFamily="34" charset="-128"/>
              </a:defRPr>
            </a:lvl2pPr>
            <a:lvl3pPr marL="1143000" indent="-228600" eaLnBrk="0" hangingPunct="0">
              <a:defRPr sz="1400">
                <a:solidFill>
                  <a:schemeClr val="tx1"/>
                </a:solidFill>
                <a:latin typeface="Verdana" panose="020B0604030504040204" pitchFamily="34" charset="0"/>
                <a:ea typeface="MS PGothic" panose="020B0600070205080204" pitchFamily="34" charset="-128"/>
              </a:defRPr>
            </a:lvl3pPr>
            <a:lvl4pPr marL="1600200" indent="-228600" eaLnBrk="0" hangingPunct="0">
              <a:defRPr sz="1400">
                <a:solidFill>
                  <a:schemeClr val="tx1"/>
                </a:solidFill>
                <a:latin typeface="Verdana" panose="020B0604030504040204" pitchFamily="34" charset="0"/>
                <a:ea typeface="MS PGothic" panose="020B0600070205080204" pitchFamily="34" charset="-128"/>
              </a:defRPr>
            </a:lvl4pPr>
            <a:lvl5pPr marL="2057400" indent="-228600" eaLnBrk="0" hangingPunct="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50000"/>
              </a:spcBef>
              <a:spcAft>
                <a:spcPct val="0"/>
              </a:spcAft>
              <a:defRPr/>
            </a:pPr>
            <a:endParaRPr lang="en-US" altLang="en-US" sz="1050" smtClean="0">
              <a:solidFill>
                <a:srgbClr val="000000"/>
              </a:solidFill>
            </a:endParaRPr>
          </a:p>
        </p:txBody>
      </p:sp>
      <p:pic>
        <p:nvPicPr>
          <p:cNvPr id="5" name="Picture 12" descr="Pearson_Logo_Cream_RGB_HiRes"/>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659067" y="6400800"/>
            <a:ext cx="153293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3" descr="Pearson_Strapline_Cream_RGB_HiRe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6398419"/>
            <a:ext cx="1785445" cy="459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4594" name="Rectangle 2"/>
          <p:cNvSpPr>
            <a:spLocks noGrp="1" noChangeArrowheads="1"/>
          </p:cNvSpPr>
          <p:nvPr>
            <p:ph type="ctrTitle"/>
          </p:nvPr>
        </p:nvSpPr>
        <p:spPr>
          <a:xfrm>
            <a:off x="487156" y="395288"/>
            <a:ext cx="11209350" cy="1144191"/>
          </a:xfrm>
        </p:spPr>
        <p:txBody>
          <a:bodyPr/>
          <a:lstStyle>
            <a:lvl1pPr>
              <a:defRPr sz="4950">
                <a:solidFill>
                  <a:schemeClr val="tx2"/>
                </a:solidFill>
              </a:defRPr>
            </a:lvl1pPr>
          </a:lstStyle>
          <a:p>
            <a:r>
              <a:rPr lang="en-US" dirty="0"/>
              <a:t>Click to edit Master title style</a:t>
            </a:r>
          </a:p>
        </p:txBody>
      </p:sp>
      <p:sp>
        <p:nvSpPr>
          <p:cNvPr id="494595" name="Rectangle 3"/>
          <p:cNvSpPr>
            <a:spLocks noGrp="1" noChangeArrowheads="1"/>
          </p:cNvSpPr>
          <p:nvPr>
            <p:ph type="subTitle" idx="1"/>
          </p:nvPr>
        </p:nvSpPr>
        <p:spPr>
          <a:xfrm>
            <a:off x="487156" y="1762125"/>
            <a:ext cx="11209350" cy="1752600"/>
          </a:xfrm>
        </p:spPr>
        <p:txBody>
          <a:bodyPr/>
          <a:lstStyle>
            <a:lvl1pPr>
              <a:spcBef>
                <a:spcPct val="0"/>
              </a:spcBef>
              <a:defRPr sz="3000" b="1">
                <a:solidFill>
                  <a:srgbClr val="364395"/>
                </a:solidFill>
              </a:defRPr>
            </a:lvl1pPr>
          </a:lstStyle>
          <a:p>
            <a:r>
              <a:rPr lang="en-US" dirty="0"/>
              <a:t>Click to edit Master subtitle style</a:t>
            </a:r>
          </a:p>
        </p:txBody>
      </p:sp>
    </p:spTree>
    <p:extLst>
      <p:ext uri="{BB962C8B-B14F-4D97-AF65-F5344CB8AC3E}">
        <p14:creationId xmlns:p14="http://schemas.microsoft.com/office/powerpoint/2010/main" val="3733126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stretch>
            <a:fillRect/>
          </a:stretch>
        </p:blipFill>
        <p:spPr>
          <a:xfrm>
            <a:off x="-13945" y="6346480"/>
            <a:ext cx="12205945" cy="511521"/>
          </a:xfrm>
          <a:prstGeom prst="rect">
            <a:avLst/>
          </a:prstGeom>
        </p:spPr>
      </p:pic>
      <p:sp>
        <p:nvSpPr>
          <p:cNvPr id="2" name="Title 1"/>
          <p:cNvSpPr>
            <a:spLocks noGrp="1"/>
          </p:cNvSpPr>
          <p:nvPr>
            <p:ph type="title"/>
          </p:nvPr>
        </p:nvSpPr>
        <p:spPr>
          <a:xfrm>
            <a:off x="203200" y="0"/>
            <a:ext cx="11988800" cy="838200"/>
          </a:xfrm>
          <a:prstGeom prst="rect">
            <a:avLst/>
          </a:prstGeom>
        </p:spPr>
        <p:txBody>
          <a:bodyPr anchor="ctr">
            <a:normAutofit/>
          </a:bodyPr>
          <a:lstStyle>
            <a:lvl1pPr algn="l">
              <a:defRPr sz="2800">
                <a:solidFill>
                  <a:srgbClr val="000090"/>
                </a:solidFill>
                <a:latin typeface="Arial Black" pitchFamily="34" charset="0"/>
              </a:defRPr>
            </a:lvl1pPr>
          </a:lstStyle>
          <a:p>
            <a:r>
              <a:rPr lang="en-US" dirty="0" smtClean="0"/>
              <a:t>Click to edit Master title style</a:t>
            </a:r>
            <a:endParaRPr lang="en-US" dirty="0"/>
          </a:p>
        </p:txBody>
      </p:sp>
      <p:cxnSp>
        <p:nvCxnSpPr>
          <p:cNvPr id="7" name="Straight Connector 6"/>
          <p:cNvCxnSpPr/>
          <p:nvPr userDrawn="1"/>
        </p:nvCxnSpPr>
        <p:spPr>
          <a:xfrm>
            <a:off x="0" y="838200"/>
            <a:ext cx="12192000" cy="0"/>
          </a:xfrm>
          <a:prstGeom prst="line">
            <a:avLst/>
          </a:prstGeom>
          <a:ln w="6350">
            <a:solidFill>
              <a:srgbClr val="000090"/>
            </a:solidFill>
          </a:ln>
        </p:spPr>
        <p:style>
          <a:lnRef idx="1">
            <a:schemeClr val="accent1"/>
          </a:lnRef>
          <a:fillRef idx="0">
            <a:schemeClr val="accent1"/>
          </a:fillRef>
          <a:effectRef idx="0">
            <a:schemeClr val="accent1"/>
          </a:effectRef>
          <a:fontRef idx="minor">
            <a:schemeClr val="tx1"/>
          </a:fontRef>
        </p:style>
      </p:cxnSp>
      <p:sp>
        <p:nvSpPr>
          <p:cNvPr id="12" name="Footer Placeholder 11"/>
          <p:cNvSpPr txBox="1">
            <a:spLocks/>
          </p:cNvSpPr>
          <p:nvPr userDrawn="1"/>
        </p:nvSpPr>
        <p:spPr>
          <a:xfrm>
            <a:off x="4967215" y="6382169"/>
            <a:ext cx="2540000" cy="365125"/>
          </a:xfrm>
          <a:prstGeom prst="rect">
            <a:avLst/>
          </a:prstGeom>
        </p:spPr>
        <p:txBody>
          <a:bodyPr vert="horz" lIns="91440" tIns="45720" rIns="91440" bIns="45720" rtlCol="0" anchor="ctr"/>
          <a:lstStyle>
            <a:lvl1pPr>
              <a:defRPr sz="1000">
                <a:solidFill>
                  <a:schemeClr val="tx2">
                    <a:lumMod val="20000"/>
                    <a:lumOff val="80000"/>
                  </a:schemeClr>
                </a:solidFill>
                <a:latin typeface="Arial" pitchFamily="34" charset="0"/>
                <a:cs typeface="Arial" pitchFamily="34" charset="0"/>
              </a:defRPr>
            </a:lvl1pPr>
          </a:lstStyle>
          <a:p>
            <a:pPr algn="ctr">
              <a:defRPr/>
            </a:pPr>
            <a:r>
              <a:rPr lang="en-US" sz="1000" dirty="0" smtClean="0">
                <a:solidFill>
                  <a:srgbClr val="1F497D">
                    <a:lumMod val="20000"/>
                    <a:lumOff val="80000"/>
                  </a:srgbClr>
                </a:solidFill>
              </a:rPr>
              <a:t>Company Confidential</a:t>
            </a:r>
            <a:endParaRPr lang="en-US" sz="1000" dirty="0">
              <a:solidFill>
                <a:srgbClr val="1F497D">
                  <a:lumMod val="20000"/>
                  <a:lumOff val="80000"/>
                </a:srgbClr>
              </a:solidFill>
            </a:endParaRPr>
          </a:p>
        </p:txBody>
      </p:sp>
      <p:sp>
        <p:nvSpPr>
          <p:cNvPr id="13" name="Date Placeholder 8"/>
          <p:cNvSpPr txBox="1">
            <a:spLocks/>
          </p:cNvSpPr>
          <p:nvPr userDrawn="1"/>
        </p:nvSpPr>
        <p:spPr>
          <a:xfrm>
            <a:off x="0" y="6377975"/>
            <a:ext cx="1422400" cy="365125"/>
          </a:xfrm>
          <a:prstGeom prst="rect">
            <a:avLst/>
          </a:prstGeom>
        </p:spPr>
        <p:txBody>
          <a:bodyPr vert="horz" lIns="91440" tIns="45720" rIns="91440" bIns="45720" rtlCol="0" anchor="ctr"/>
          <a:lstStyle>
            <a:lvl1pPr>
              <a:defRPr sz="1000">
                <a:solidFill>
                  <a:schemeClr val="tx2">
                    <a:lumMod val="20000"/>
                    <a:lumOff val="80000"/>
                  </a:schemeClr>
                </a:solidFill>
                <a:latin typeface="Arial" pitchFamily="34" charset="0"/>
                <a:cs typeface="Arial" pitchFamily="34" charset="0"/>
              </a:defRPr>
            </a:lvl1pPr>
          </a:lstStyle>
          <a:p>
            <a:pPr>
              <a:defRPr/>
            </a:pPr>
            <a:r>
              <a:rPr lang="en-US" sz="1000" dirty="0" smtClean="0">
                <a:solidFill>
                  <a:srgbClr val="1F497D">
                    <a:lumMod val="20000"/>
                    <a:lumOff val="80000"/>
                  </a:srgbClr>
                </a:solidFill>
              </a:rPr>
              <a:t>May 7, 2013</a:t>
            </a:r>
            <a:endParaRPr lang="en-US" sz="1000" dirty="0">
              <a:solidFill>
                <a:srgbClr val="1F497D">
                  <a:lumMod val="20000"/>
                  <a:lumOff val="80000"/>
                </a:srgbClr>
              </a:solidFill>
            </a:endParaRPr>
          </a:p>
        </p:txBody>
      </p:sp>
      <p:sp>
        <p:nvSpPr>
          <p:cNvPr id="14" name="Slide Number Placeholder 10"/>
          <p:cNvSpPr txBox="1">
            <a:spLocks/>
          </p:cNvSpPr>
          <p:nvPr userDrawn="1"/>
        </p:nvSpPr>
        <p:spPr>
          <a:xfrm>
            <a:off x="11482007" y="6396134"/>
            <a:ext cx="711200" cy="365125"/>
          </a:xfrm>
          <a:prstGeom prst="rect">
            <a:avLst/>
          </a:prstGeom>
        </p:spPr>
        <p:txBody>
          <a:bodyPr vert="horz" lIns="91440" tIns="45720" rIns="91440" bIns="45720" rtlCol="0" anchor="ctr"/>
          <a:lstStyle>
            <a:lvl1pPr>
              <a:defRPr sz="1200">
                <a:solidFill>
                  <a:schemeClr val="tx2">
                    <a:lumMod val="20000"/>
                    <a:lumOff val="80000"/>
                  </a:schemeClr>
                </a:solidFill>
                <a:latin typeface="Arial" pitchFamily="34" charset="0"/>
                <a:cs typeface="Arial" pitchFamily="34" charset="0"/>
              </a:defRPr>
            </a:lvl1pPr>
          </a:lstStyle>
          <a:p>
            <a:pPr algn="r">
              <a:defRPr/>
            </a:pPr>
            <a:fld id="{E7D3E526-640D-4948-93FC-33314BBD9B07}" type="slidenum">
              <a:rPr lang="en-US" sz="1200" smtClean="0">
                <a:solidFill>
                  <a:srgbClr val="1F497D">
                    <a:lumMod val="20000"/>
                    <a:lumOff val="80000"/>
                  </a:srgbClr>
                </a:solidFill>
              </a:rPr>
              <a:pPr algn="r">
                <a:defRPr/>
              </a:pPr>
              <a:t>‹#›</a:t>
            </a:fld>
            <a:endParaRPr lang="en-US" sz="1200" dirty="0">
              <a:solidFill>
                <a:srgbClr val="1F497D">
                  <a:lumMod val="20000"/>
                  <a:lumOff val="80000"/>
                </a:srgbClr>
              </a:solidFill>
            </a:endParaRPr>
          </a:p>
        </p:txBody>
      </p:sp>
    </p:spTree>
    <p:extLst>
      <p:ext uri="{BB962C8B-B14F-4D97-AF65-F5344CB8AC3E}">
        <p14:creationId xmlns:p14="http://schemas.microsoft.com/office/powerpoint/2010/main" val="57489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le 1"/>
          <p:cNvSpPr>
            <a:spLocks noGrp="1"/>
          </p:cNvSpPr>
          <p:nvPr>
            <p:ph type="title"/>
          </p:nvPr>
        </p:nvSpPr>
        <p:spPr>
          <a:xfrm>
            <a:off x="963592" y="2171303"/>
            <a:ext cx="9327428" cy="1600598"/>
          </a:xfrm>
        </p:spPr>
        <p:txBody>
          <a:bodyPr/>
          <a:lstStyle>
            <a:lvl1pPr algn="l">
              <a:defRPr sz="4950" b="1" cap="all">
                <a:solidFill>
                  <a:srgbClr val="364395"/>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963593" y="4089400"/>
            <a:ext cx="9340132" cy="748904"/>
          </a:xfrm>
        </p:spPr>
        <p:txBody>
          <a:bodyPr/>
          <a:lstStyle>
            <a:lvl1pPr marL="0" indent="0">
              <a:buNone/>
              <a:defRPr sz="21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dirty="0"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494EFA3D-B32D-4521-B99C-FBD7FE964761}"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90902901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7156" y="395287"/>
            <a:ext cx="9790538" cy="976313"/>
          </a:xfrm>
        </p:spPr>
        <p:txBody>
          <a:bodyPr/>
          <a:lstStyle>
            <a:lvl1pPr>
              <a:defRPr>
                <a:solidFill>
                  <a:srgbClr val="364395"/>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7156" y="1546623"/>
            <a:ext cx="9803864" cy="45255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1B2A080F-EAC2-433E-BEAC-DB14485CFA08}"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8329421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87157" y="1546623"/>
            <a:ext cx="4899748" cy="4525565"/>
          </a:xfrm>
        </p:spPr>
        <p:txBody>
          <a:bodyPr/>
          <a:lstStyle>
            <a:lvl1pPr>
              <a:defRPr sz="2100"/>
            </a:lvl1pPr>
            <a:lvl2pPr>
              <a:defRPr sz="1800"/>
            </a:lvl2pPr>
            <a:lvl3pPr>
              <a:defRPr sz="1500"/>
            </a:lvl3pPr>
            <a:lvl4pPr>
              <a:defRPr sz="1350"/>
            </a:lvl4pPr>
            <a:lvl5pPr marL="939546">
              <a:defRPr sz="135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471472" y="1546623"/>
            <a:ext cx="4908482" cy="4525565"/>
          </a:xfrm>
        </p:spPr>
        <p:txBody>
          <a:bodyPr/>
          <a:lstStyle>
            <a:lvl1pPr>
              <a:defRPr sz="2100"/>
            </a:lvl1pPr>
            <a:lvl2pPr>
              <a:defRPr sz="1800"/>
            </a:lvl2pPr>
            <a:lvl3pPr>
              <a:defRPr sz="1500"/>
            </a:lvl3pPr>
            <a:lvl4pPr>
              <a:defRPr sz="1350"/>
            </a:lvl4pPr>
            <a:lvl5pPr marL="939546">
              <a:defRPr sz="135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7710CCE7-621F-4A01-AF43-D82809682180}"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8591139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157" y="395287"/>
            <a:ext cx="9371895" cy="912812"/>
          </a:xfr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CF31EC2A-43A8-4592-9D33-1E154DDAA9DE}"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400085191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ull Photo">
    <p:spTree>
      <p:nvGrpSpPr>
        <p:cNvPr id="1" name=""/>
        <p:cNvGrpSpPr/>
        <p:nvPr/>
      </p:nvGrpSpPr>
      <p:grpSpPr>
        <a:xfrm>
          <a:off x="0" y="0"/>
          <a:ext cx="0" cy="0"/>
          <a:chOff x="0" y="0"/>
          <a:chExt cx="0" cy="0"/>
        </a:xfrm>
      </p:grpSpPr>
      <p:sp>
        <p:nvSpPr>
          <p:cNvPr id="12" name="Picture Placeholder 11"/>
          <p:cNvSpPr>
            <a:spLocks noGrp="1"/>
          </p:cNvSpPr>
          <p:nvPr>
            <p:ph type="pic" sz="quarter" idx="12"/>
          </p:nvPr>
        </p:nvSpPr>
        <p:spPr>
          <a:xfrm>
            <a:off x="0" y="1"/>
            <a:ext cx="12192000" cy="6413897"/>
          </a:xfrm>
          <a:noFill/>
        </p:spPr>
        <p:txBody>
          <a:bodyPr/>
          <a:lstStyle/>
          <a:p>
            <a:pPr lvl="0"/>
            <a:endParaRPr lang="en-US" noProof="0"/>
          </a:p>
        </p:txBody>
      </p:sp>
      <p:sp>
        <p:nvSpPr>
          <p:cNvPr id="2" name="Title 1"/>
          <p:cNvSpPr>
            <a:spLocks noGrp="1"/>
          </p:cNvSpPr>
          <p:nvPr>
            <p:ph type="title"/>
          </p:nvPr>
        </p:nvSpPr>
        <p:spPr>
          <a:xfrm>
            <a:off x="487156" y="395287"/>
            <a:ext cx="9308370" cy="900113"/>
          </a:xfrm>
        </p:spPr>
        <p:txBody>
          <a:bodyPr/>
          <a:lstStyle/>
          <a:p>
            <a:r>
              <a:rPr lang="en-US" dirty="0" smtClean="0"/>
              <a:t>Click to edit Master title style</a:t>
            </a:r>
            <a:endParaRPr lang="en-US" dirty="0"/>
          </a:p>
        </p:txBody>
      </p:sp>
      <p:sp>
        <p:nvSpPr>
          <p:cNvPr id="4" name="Rectangle 5"/>
          <p:cNvSpPr>
            <a:spLocks noGrp="1" noChangeArrowheads="1"/>
          </p:cNvSpPr>
          <p:nvPr>
            <p:ph type="ftr" sz="quarter" idx="13"/>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5" name="Rectangle 6"/>
          <p:cNvSpPr>
            <a:spLocks noGrp="1" noChangeArrowheads="1"/>
          </p:cNvSpPr>
          <p:nvPr>
            <p:ph type="sldNum" sz="quarter" idx="14"/>
          </p:nvPr>
        </p:nvSpPr>
        <p:spPr>
          <a:ln/>
        </p:spPr>
        <p:txBody>
          <a:bodyPr/>
          <a:lstStyle>
            <a:lvl1pPr>
              <a:defRPr/>
            </a:lvl1pPr>
          </a:lstStyle>
          <a:p>
            <a:pPr>
              <a:defRPr/>
            </a:pPr>
            <a:fld id="{4DA96B9A-936A-4CA5-8686-ECBBE0FC6147}"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418092106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3" name="Rectangle 6"/>
          <p:cNvSpPr>
            <a:spLocks noGrp="1" noChangeArrowheads="1"/>
          </p:cNvSpPr>
          <p:nvPr>
            <p:ph type="sldNum" sz="quarter" idx="11"/>
          </p:nvPr>
        </p:nvSpPr>
        <p:spPr>
          <a:ln/>
        </p:spPr>
        <p:txBody>
          <a:bodyPr/>
          <a:lstStyle>
            <a:lvl1pPr>
              <a:defRPr/>
            </a:lvl1pPr>
          </a:lstStyle>
          <a:p>
            <a:pPr>
              <a:defRPr/>
            </a:pPr>
            <a:fld id="{1E634B61-FDED-4806-A361-6C2E28D41023}"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50742320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Stationary Slide">
    <p:spTree>
      <p:nvGrpSpPr>
        <p:cNvPr id="1" name=""/>
        <p:cNvGrpSpPr/>
        <p:nvPr/>
      </p:nvGrpSpPr>
      <p:grpSpPr>
        <a:xfrm>
          <a:off x="0" y="0"/>
          <a:ext cx="0" cy="0"/>
          <a:chOff x="0" y="0"/>
          <a:chExt cx="0" cy="0"/>
        </a:xfrm>
      </p:grpSpPr>
      <p:sp>
        <p:nvSpPr>
          <p:cNvPr id="4" name="Rectangle 9"/>
          <p:cNvSpPr>
            <a:spLocks noChangeArrowheads="1"/>
          </p:cNvSpPr>
          <p:nvPr userDrawn="1"/>
        </p:nvSpPr>
        <p:spPr bwMode="gray">
          <a:xfrm>
            <a:off x="1" y="6397229"/>
            <a:ext cx="12205102" cy="466725"/>
          </a:xfrm>
          <a:prstGeom prst="rect">
            <a:avLst/>
          </a:prstGeom>
          <a:solidFill>
            <a:srgbClr val="364395"/>
          </a:solidFill>
          <a:ln>
            <a:noFill/>
          </a:ln>
          <a:extLst>
            <a:ext uri="{91240B29-F687-4f45-9708-019B960494DF}"/>
          </a:extLst>
        </p:spPr>
        <p:txBody>
          <a:bodyPr wrap="none" lIns="0" tIns="0" rIns="0" bIns="0" anchor="ctr"/>
          <a:lstStyle>
            <a:lvl1pPr eaLnBrk="0" hangingPunct="0">
              <a:defRPr sz="1400">
                <a:solidFill>
                  <a:schemeClr val="tx1"/>
                </a:solidFill>
                <a:latin typeface="Verdana" panose="020B0604030504040204" pitchFamily="34" charset="0"/>
                <a:ea typeface="MS PGothic" panose="020B0600070205080204" pitchFamily="34" charset="-128"/>
              </a:defRPr>
            </a:lvl1pPr>
            <a:lvl2pPr marL="742950" indent="-285750" eaLnBrk="0" hangingPunct="0">
              <a:defRPr sz="1400">
                <a:solidFill>
                  <a:schemeClr val="tx1"/>
                </a:solidFill>
                <a:latin typeface="Verdana" panose="020B0604030504040204" pitchFamily="34" charset="0"/>
                <a:ea typeface="MS PGothic" panose="020B0600070205080204" pitchFamily="34" charset="-128"/>
              </a:defRPr>
            </a:lvl2pPr>
            <a:lvl3pPr marL="1143000" indent="-228600" eaLnBrk="0" hangingPunct="0">
              <a:defRPr sz="1400">
                <a:solidFill>
                  <a:schemeClr val="tx1"/>
                </a:solidFill>
                <a:latin typeface="Verdana" panose="020B0604030504040204" pitchFamily="34" charset="0"/>
                <a:ea typeface="MS PGothic" panose="020B0600070205080204" pitchFamily="34" charset="-128"/>
              </a:defRPr>
            </a:lvl3pPr>
            <a:lvl4pPr marL="1600200" indent="-228600" eaLnBrk="0" hangingPunct="0">
              <a:defRPr sz="1400">
                <a:solidFill>
                  <a:schemeClr val="tx1"/>
                </a:solidFill>
                <a:latin typeface="Verdana" panose="020B0604030504040204" pitchFamily="34" charset="0"/>
                <a:ea typeface="MS PGothic" panose="020B0600070205080204" pitchFamily="34" charset="-128"/>
              </a:defRPr>
            </a:lvl4pPr>
            <a:lvl5pPr marL="2057400" indent="-228600" eaLnBrk="0" hangingPunct="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50000"/>
              </a:spcBef>
              <a:spcAft>
                <a:spcPct val="0"/>
              </a:spcAft>
              <a:defRPr/>
            </a:pPr>
            <a:endParaRPr lang="en-US" altLang="en-US" sz="1050" smtClean="0">
              <a:solidFill>
                <a:srgbClr val="000000"/>
              </a:solidFill>
            </a:endParaRPr>
          </a:p>
        </p:txBody>
      </p:sp>
      <p:pic>
        <p:nvPicPr>
          <p:cNvPr id="5" name="Picture 12" descr="Pearson_Logo_Cream_RGB_HiRes"/>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659067" y="6400800"/>
            <a:ext cx="153293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3" descr="Pearson_Strapline_Cream_RGB_HiRe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6398419"/>
            <a:ext cx="1785445" cy="459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4594" name="Rectangle 2"/>
          <p:cNvSpPr>
            <a:spLocks noGrp="1" noChangeArrowheads="1"/>
          </p:cNvSpPr>
          <p:nvPr>
            <p:ph type="ctrTitle"/>
          </p:nvPr>
        </p:nvSpPr>
        <p:spPr>
          <a:xfrm>
            <a:off x="487156" y="395288"/>
            <a:ext cx="11209350" cy="1144191"/>
          </a:xfrm>
        </p:spPr>
        <p:txBody>
          <a:bodyPr/>
          <a:lstStyle>
            <a:lvl1pPr>
              <a:defRPr sz="4950">
                <a:solidFill>
                  <a:schemeClr val="tx2"/>
                </a:solidFill>
              </a:defRPr>
            </a:lvl1pPr>
          </a:lstStyle>
          <a:p>
            <a:r>
              <a:rPr lang="en-US" dirty="0"/>
              <a:t>Click to edit Master title style</a:t>
            </a:r>
          </a:p>
        </p:txBody>
      </p:sp>
      <p:sp>
        <p:nvSpPr>
          <p:cNvPr id="494595" name="Rectangle 3"/>
          <p:cNvSpPr>
            <a:spLocks noGrp="1" noChangeArrowheads="1"/>
          </p:cNvSpPr>
          <p:nvPr>
            <p:ph type="subTitle" idx="1"/>
          </p:nvPr>
        </p:nvSpPr>
        <p:spPr>
          <a:xfrm>
            <a:off x="487156" y="1762125"/>
            <a:ext cx="11209350" cy="1752600"/>
          </a:xfrm>
        </p:spPr>
        <p:txBody>
          <a:bodyPr/>
          <a:lstStyle>
            <a:lvl1pPr>
              <a:spcBef>
                <a:spcPct val="0"/>
              </a:spcBef>
              <a:defRPr sz="3000" b="1">
                <a:solidFill>
                  <a:srgbClr val="364395"/>
                </a:solidFill>
              </a:defRPr>
            </a:lvl1pPr>
          </a:lstStyle>
          <a:p>
            <a:r>
              <a:rPr lang="en-US" dirty="0"/>
              <a:t>Click to edit Master subtitle style</a:t>
            </a:r>
          </a:p>
        </p:txBody>
      </p:sp>
    </p:spTree>
    <p:extLst>
      <p:ext uri="{BB962C8B-B14F-4D97-AF65-F5344CB8AC3E}">
        <p14:creationId xmlns:p14="http://schemas.microsoft.com/office/powerpoint/2010/main" val="33103092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le 1"/>
          <p:cNvSpPr>
            <a:spLocks noGrp="1"/>
          </p:cNvSpPr>
          <p:nvPr>
            <p:ph type="title"/>
          </p:nvPr>
        </p:nvSpPr>
        <p:spPr>
          <a:xfrm>
            <a:off x="963592" y="2171303"/>
            <a:ext cx="9327428" cy="1600598"/>
          </a:xfrm>
        </p:spPr>
        <p:txBody>
          <a:bodyPr/>
          <a:lstStyle>
            <a:lvl1pPr algn="l">
              <a:defRPr sz="4950" b="1" cap="all">
                <a:solidFill>
                  <a:srgbClr val="364395"/>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963593" y="4089400"/>
            <a:ext cx="9340132" cy="748904"/>
          </a:xfrm>
        </p:spPr>
        <p:txBody>
          <a:bodyPr/>
          <a:lstStyle>
            <a:lvl1pPr marL="0" indent="0">
              <a:buNone/>
              <a:defRPr sz="21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dirty="0"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494EFA3D-B32D-4521-B99C-FBD7FE964761}"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7178862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7156" y="395287"/>
            <a:ext cx="9790538" cy="976313"/>
          </a:xfrm>
        </p:spPr>
        <p:txBody>
          <a:bodyPr/>
          <a:lstStyle>
            <a:lvl1pPr>
              <a:defRPr>
                <a:solidFill>
                  <a:srgbClr val="364395"/>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87156" y="1546623"/>
            <a:ext cx="9803864" cy="452556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1B2A080F-EAC2-433E-BEAC-DB14485CFA08}"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01557394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87157" y="1546623"/>
            <a:ext cx="4899748" cy="4525565"/>
          </a:xfrm>
        </p:spPr>
        <p:txBody>
          <a:bodyPr/>
          <a:lstStyle>
            <a:lvl1pPr>
              <a:defRPr sz="2100"/>
            </a:lvl1pPr>
            <a:lvl2pPr>
              <a:defRPr sz="1800"/>
            </a:lvl2pPr>
            <a:lvl3pPr>
              <a:defRPr sz="1500"/>
            </a:lvl3pPr>
            <a:lvl4pPr>
              <a:defRPr sz="1350"/>
            </a:lvl4pPr>
            <a:lvl5pPr marL="939546">
              <a:defRPr sz="135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471472" y="1546623"/>
            <a:ext cx="4908482" cy="4525565"/>
          </a:xfrm>
        </p:spPr>
        <p:txBody>
          <a:bodyPr/>
          <a:lstStyle>
            <a:lvl1pPr>
              <a:defRPr sz="2100"/>
            </a:lvl1pPr>
            <a:lvl2pPr>
              <a:defRPr sz="1800"/>
            </a:lvl2pPr>
            <a:lvl3pPr>
              <a:defRPr sz="1500"/>
            </a:lvl3pPr>
            <a:lvl4pPr>
              <a:defRPr sz="1350"/>
            </a:lvl4pPr>
            <a:lvl5pPr marL="939546">
              <a:defRPr sz="135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7710CCE7-621F-4A01-AF43-D82809682180}"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430048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Dark Blank">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11277600" y="6398869"/>
            <a:ext cx="533400" cy="365125"/>
          </a:xfrm>
          <a:prstGeom prst="rect">
            <a:avLst/>
          </a:prstGeom>
        </p:spPr>
        <p:txBody>
          <a:bodyPr/>
          <a:lstStyle>
            <a:lvl1pPr algn="r">
              <a:defRPr sz="1600">
                <a:solidFill>
                  <a:schemeClr val="bg1">
                    <a:lumMod val="85000"/>
                  </a:schemeClr>
                </a:solidFill>
              </a:defRPr>
            </a:lvl1pPr>
          </a:lstStyle>
          <a:p>
            <a:fld id="{CB36F73C-76D9-43E6-BAA0-B5C4274F1B36}" type="slidenum">
              <a:rPr lang="en-US" smtClean="0">
                <a:solidFill>
                  <a:prstClr val="white">
                    <a:lumMod val="85000"/>
                  </a:prstClr>
                </a:solidFill>
              </a:rPr>
              <a:pPr/>
              <a:t>‹#›</a:t>
            </a:fld>
            <a:endParaRPr lang="en-US" dirty="0">
              <a:solidFill>
                <a:prstClr val="white">
                  <a:lumMod val="85000"/>
                </a:prstClr>
              </a:solidFill>
            </a:endParaRPr>
          </a:p>
        </p:txBody>
      </p:sp>
    </p:spTree>
    <p:extLst>
      <p:ext uri="{BB962C8B-B14F-4D97-AF65-F5344CB8AC3E}">
        <p14:creationId xmlns:p14="http://schemas.microsoft.com/office/powerpoint/2010/main" val="1112519698"/>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157" y="395287"/>
            <a:ext cx="9371895" cy="912812"/>
          </a:xfr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CF31EC2A-43A8-4592-9D33-1E154DDAA9DE}"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8385199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 Photo">
    <p:spTree>
      <p:nvGrpSpPr>
        <p:cNvPr id="1" name=""/>
        <p:cNvGrpSpPr/>
        <p:nvPr/>
      </p:nvGrpSpPr>
      <p:grpSpPr>
        <a:xfrm>
          <a:off x="0" y="0"/>
          <a:ext cx="0" cy="0"/>
          <a:chOff x="0" y="0"/>
          <a:chExt cx="0" cy="0"/>
        </a:xfrm>
      </p:grpSpPr>
      <p:sp>
        <p:nvSpPr>
          <p:cNvPr id="12" name="Picture Placeholder 11"/>
          <p:cNvSpPr>
            <a:spLocks noGrp="1"/>
          </p:cNvSpPr>
          <p:nvPr>
            <p:ph type="pic" sz="quarter" idx="12"/>
          </p:nvPr>
        </p:nvSpPr>
        <p:spPr>
          <a:xfrm>
            <a:off x="0" y="1"/>
            <a:ext cx="12192000" cy="6413897"/>
          </a:xfrm>
          <a:noFill/>
        </p:spPr>
        <p:txBody>
          <a:bodyPr/>
          <a:lstStyle/>
          <a:p>
            <a:pPr lvl="0"/>
            <a:endParaRPr lang="en-US" noProof="0"/>
          </a:p>
        </p:txBody>
      </p:sp>
      <p:sp>
        <p:nvSpPr>
          <p:cNvPr id="2" name="Title 1"/>
          <p:cNvSpPr>
            <a:spLocks noGrp="1"/>
          </p:cNvSpPr>
          <p:nvPr>
            <p:ph type="title"/>
          </p:nvPr>
        </p:nvSpPr>
        <p:spPr>
          <a:xfrm>
            <a:off x="487156" y="395287"/>
            <a:ext cx="9308370" cy="900113"/>
          </a:xfrm>
        </p:spPr>
        <p:txBody>
          <a:bodyPr/>
          <a:lstStyle/>
          <a:p>
            <a:r>
              <a:rPr lang="en-US" dirty="0" smtClean="0"/>
              <a:t>Click to edit Master title style</a:t>
            </a:r>
            <a:endParaRPr lang="en-US" dirty="0"/>
          </a:p>
        </p:txBody>
      </p:sp>
      <p:sp>
        <p:nvSpPr>
          <p:cNvPr id="4" name="Rectangle 5"/>
          <p:cNvSpPr>
            <a:spLocks noGrp="1" noChangeArrowheads="1"/>
          </p:cNvSpPr>
          <p:nvPr>
            <p:ph type="ftr" sz="quarter" idx="13"/>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5" name="Rectangle 6"/>
          <p:cNvSpPr>
            <a:spLocks noGrp="1" noChangeArrowheads="1"/>
          </p:cNvSpPr>
          <p:nvPr>
            <p:ph type="sldNum" sz="quarter" idx="14"/>
          </p:nvPr>
        </p:nvSpPr>
        <p:spPr>
          <a:ln/>
        </p:spPr>
        <p:txBody>
          <a:bodyPr/>
          <a:lstStyle>
            <a:lvl1pPr>
              <a:defRPr/>
            </a:lvl1pPr>
          </a:lstStyle>
          <a:p>
            <a:pPr>
              <a:defRPr/>
            </a:pPr>
            <a:fld id="{4DA96B9A-936A-4CA5-8686-ECBBE0FC6147}"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39985193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solidFill>
                  <a:srgbClr val="FFFFFF"/>
                </a:solidFill>
              </a:rPr>
              <a:t>EDUCAUSE 2015  |  #</a:t>
            </a:r>
            <a:r>
              <a:rPr lang="en-US" err="1">
                <a:solidFill>
                  <a:srgbClr val="FFFFFF"/>
                </a:solidFill>
              </a:rPr>
              <a:t>LearningMakesUs</a:t>
            </a:r>
            <a:endParaRPr lang="en-US">
              <a:solidFill>
                <a:srgbClr val="FFFFFF"/>
              </a:solidFill>
            </a:endParaRPr>
          </a:p>
        </p:txBody>
      </p:sp>
      <p:sp>
        <p:nvSpPr>
          <p:cNvPr id="3" name="Rectangle 6"/>
          <p:cNvSpPr>
            <a:spLocks noGrp="1" noChangeArrowheads="1"/>
          </p:cNvSpPr>
          <p:nvPr>
            <p:ph type="sldNum" sz="quarter" idx="11"/>
          </p:nvPr>
        </p:nvSpPr>
        <p:spPr>
          <a:ln/>
        </p:spPr>
        <p:txBody>
          <a:bodyPr/>
          <a:lstStyle>
            <a:lvl1pPr>
              <a:defRPr/>
            </a:lvl1pPr>
          </a:lstStyle>
          <a:p>
            <a:pPr>
              <a:defRPr/>
            </a:pPr>
            <a:fld id="{1E634B61-FDED-4806-A361-6C2E28D41023}"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177227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userDrawn="1"/>
        </p:nvSpPr>
        <p:spPr>
          <a:xfrm>
            <a:off x="9993" y="3653852"/>
            <a:ext cx="12192000" cy="3204148"/>
          </a:xfrm>
          <a:prstGeom prst="rect">
            <a:avLst/>
          </a:prstGeom>
          <a:solidFill>
            <a:srgbClr val="9494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51616" y="990600"/>
            <a:ext cx="6840384" cy="4953000"/>
          </a:xfrm>
          <a:prstGeom prst="rect">
            <a:avLst/>
          </a:prstGeom>
          <a:effectLst/>
        </p:spPr>
      </p:pic>
      <p:sp>
        <p:nvSpPr>
          <p:cNvPr id="2" name="Title 1"/>
          <p:cNvSpPr>
            <a:spLocks noGrp="1"/>
          </p:cNvSpPr>
          <p:nvPr>
            <p:ph type="ctrTitle"/>
          </p:nvPr>
        </p:nvSpPr>
        <p:spPr>
          <a:xfrm>
            <a:off x="609600" y="2286001"/>
            <a:ext cx="7721600" cy="1470025"/>
          </a:xfrm>
        </p:spPr>
        <p:txBody>
          <a:bodyPr>
            <a:normAutofit/>
          </a:bodyPr>
          <a:lstStyle>
            <a:lvl1pPr algn="l">
              <a:lnSpc>
                <a:spcPts val="4200"/>
              </a:lnSpc>
              <a:defRPr sz="4400" b="1">
                <a:solidFill>
                  <a:schemeClr val="tx1"/>
                </a:solidFill>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609600" y="3733800"/>
            <a:ext cx="6400800" cy="1752600"/>
          </a:xfrm>
        </p:spPr>
        <p:txBody>
          <a:bodyPr/>
          <a:lstStyle>
            <a:lvl1pPr marL="0" indent="0" algn="l">
              <a:lnSpc>
                <a:spcPts val="3400"/>
              </a:lnSpc>
              <a:buNone/>
              <a:defRPr b="1">
                <a:solidFill>
                  <a:schemeClr val="bg1"/>
                </a:solidFill>
                <a:effectLst>
                  <a:outerShdw blurRad="38100" dist="38100" dir="2700000" algn="tl">
                    <a:srgbClr val="000000">
                      <a:alpha val="43137"/>
                    </a:srgbClr>
                  </a:outerShdw>
                </a:effectLst>
                <a:latin typeface="Arial Narrow"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pic>
        <p:nvPicPr>
          <p:cNvPr id="7" name="Picture 17" descr="Follett White 10-2-09.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042401" y="5562601"/>
            <a:ext cx="2438401" cy="822223"/>
          </a:xfrm>
          <a:prstGeom prst="rect">
            <a:avLst/>
          </a:prstGeom>
          <a:noFill/>
          <a:ln>
            <a:noFill/>
          </a:ln>
          <a:effectLst>
            <a:outerShdw blurRad="50800" dist="38100" dir="2700000" algn="tl" rotWithShape="0">
              <a:prstClr val="black">
                <a:alpha val="1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a:off x="682317" y="6477001"/>
            <a:ext cx="2501006" cy="276999"/>
          </a:xfrm>
          <a:prstGeom prst="rect">
            <a:avLst/>
          </a:prstGeom>
        </p:spPr>
        <p:txBody>
          <a:bodyPr wrap="none">
            <a:spAutoFit/>
          </a:bodyPr>
          <a:lstStyle/>
          <a:p>
            <a:r>
              <a:rPr lang="en-US" sz="1200" dirty="0" smtClean="0">
                <a:solidFill>
                  <a:prstClr val="black">
                    <a:lumMod val="75000"/>
                    <a:lumOff val="25000"/>
                  </a:prstClr>
                </a:solidFill>
                <a:latin typeface="Arial Narrow" pitchFamily="34" charset="0"/>
              </a:rPr>
              <a:t>(c) 2013 Follett Corporation - Confidential</a:t>
            </a:r>
            <a:endParaRPr lang="en-US" sz="1200" dirty="0">
              <a:solidFill>
                <a:prstClr val="black">
                  <a:lumMod val="75000"/>
                  <a:lumOff val="25000"/>
                </a:prstClr>
              </a:solidFill>
              <a:latin typeface="Arial Narrow" pitchFamily="34" charset="0"/>
            </a:endParaRPr>
          </a:p>
        </p:txBody>
      </p:sp>
    </p:spTree>
    <p:extLst>
      <p:ext uri="{BB962C8B-B14F-4D97-AF65-F5344CB8AC3E}">
        <p14:creationId xmlns:p14="http://schemas.microsoft.com/office/powerpoint/2010/main" val="297440882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image" Target="../media/image7.png"/><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image" Target="../media/image7.png"/><Relationship Id="rId2" Type="http://schemas.openxmlformats.org/officeDocument/2006/relationships/slideLayout" Target="../slideLayouts/slideLayout23.xml"/><Relationship Id="rId16" Type="http://schemas.openxmlformats.org/officeDocument/2006/relationships/theme" Target="../theme/theme4.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theme" Target="../theme/theme5.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64.xml"/><Relationship Id="rId7" Type="http://schemas.openxmlformats.org/officeDocument/2006/relationships/slideLayout" Target="../slideLayouts/slideLayout68.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5" Type="http://schemas.openxmlformats.org/officeDocument/2006/relationships/slideLayout" Target="../slideLayouts/slideLayout66.xml"/><Relationship Id="rId4" Type="http://schemas.openxmlformats.org/officeDocument/2006/relationships/slideLayout" Target="../slideLayouts/slideLayout65.xml"/><Relationship Id="rId9" Type="http://schemas.openxmlformats.org/officeDocument/2006/relationships/image" Target="../media/image11.png"/></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71.xml"/><Relationship Id="rId7" Type="http://schemas.openxmlformats.org/officeDocument/2006/relationships/slideLayout" Target="../slideLayouts/slideLayout75.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5" Type="http://schemas.openxmlformats.org/officeDocument/2006/relationships/slideLayout" Target="../slideLayouts/slideLayout73.xml"/><Relationship Id="rId4" Type="http://schemas.openxmlformats.org/officeDocument/2006/relationships/slideLayout" Target="../slideLayouts/slideLayout72.xml"/><Relationship Id="rId9" Type="http://schemas.openxmlformats.org/officeDocument/2006/relationships/image" Target="../media/image11.png"/></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78.xml"/><Relationship Id="rId7" Type="http://schemas.openxmlformats.org/officeDocument/2006/relationships/slideLayout" Target="../slideLayouts/slideLayout82.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5" Type="http://schemas.openxmlformats.org/officeDocument/2006/relationships/slideLayout" Target="../slideLayouts/slideLayout80.xml"/><Relationship Id="rId4" Type="http://schemas.openxmlformats.org/officeDocument/2006/relationships/slideLayout" Target="../slideLayouts/slideLayout79.xml"/><Relationship Id="rId9"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5279366"/>
            <a:ext cx="12192000" cy="1578634"/>
          </a:xfrm>
          <a:prstGeom prst="rect">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userDrawn="1"/>
        </p:nvSpPr>
        <p:spPr>
          <a:xfrm>
            <a:off x="0" y="0"/>
            <a:ext cx="12192000" cy="1293779"/>
          </a:xfrm>
          <a:prstGeom prst="rect">
            <a:avLst/>
          </a:prstGeom>
          <a:gradFill flip="none" rotWithShape="1">
            <a:gsLst>
              <a:gs pos="0">
                <a:schemeClr val="accent1">
                  <a:lumMod val="97000"/>
                  <a:lumOff val="3000"/>
                </a:schemeClr>
              </a:gs>
              <a:gs pos="46000">
                <a:schemeClr val="accent1">
                  <a:lumMod val="95000"/>
                  <a:lumOff val="5000"/>
                </a:schemeClr>
              </a:gs>
              <a:gs pos="100000">
                <a:schemeClr val="accent1">
                  <a:lumMod val="60000"/>
                </a:schemeClr>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userDrawn="1"/>
        </p:nvPicPr>
        <p:blipFill>
          <a:blip r:embed="rId4"/>
          <a:stretch>
            <a:fillRect/>
          </a:stretch>
        </p:blipFill>
        <p:spPr>
          <a:xfrm>
            <a:off x="0" y="1332720"/>
            <a:ext cx="4562573" cy="3920505"/>
          </a:xfrm>
          <a:prstGeom prst="rect">
            <a:avLst/>
          </a:prstGeom>
        </p:spPr>
      </p:pic>
      <p:pic>
        <p:nvPicPr>
          <p:cNvPr id="7" name="Picture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57200" y="381000"/>
            <a:ext cx="1493716" cy="464263"/>
          </a:xfrm>
          <a:prstGeom prst="rect">
            <a:avLst/>
          </a:prstGeom>
        </p:spPr>
      </p:pic>
      <p:pic>
        <p:nvPicPr>
          <p:cNvPr id="8" name="Picture 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156759" y="381000"/>
            <a:ext cx="1674071" cy="490174"/>
          </a:xfrm>
          <a:prstGeom prst="rect">
            <a:avLst/>
          </a:prstGeom>
        </p:spPr>
      </p:pic>
      <p:sp>
        <p:nvSpPr>
          <p:cNvPr id="9" name="Rectangle 8"/>
          <p:cNvSpPr/>
          <p:nvPr userDrawn="1"/>
        </p:nvSpPr>
        <p:spPr>
          <a:xfrm>
            <a:off x="401411" y="5807073"/>
            <a:ext cx="6608989" cy="523220"/>
          </a:xfrm>
          <a:prstGeom prst="rect">
            <a:avLst/>
          </a:prstGeom>
        </p:spPr>
        <p:txBody>
          <a:bodyPr wrap="none">
            <a:spAutoFit/>
          </a:bodyPr>
          <a:lstStyle/>
          <a:p>
            <a:pPr algn="l"/>
            <a:r>
              <a:rPr lang="en-US" sz="2800" smtClean="0">
                <a:solidFill>
                  <a:schemeClr val="bg1"/>
                </a:solidFill>
              </a:rPr>
              <a:t>2015 Ratex</a:t>
            </a:r>
            <a:r>
              <a:rPr lang="en-US" sz="2800" baseline="0" smtClean="0">
                <a:solidFill>
                  <a:schemeClr val="bg1"/>
                </a:solidFill>
              </a:rPr>
              <a:t> User Group and CRA Conference</a:t>
            </a:r>
            <a:endParaRPr lang="en-US" sz="2800" dirty="0">
              <a:solidFill>
                <a:schemeClr val="bg1"/>
              </a:solidFill>
            </a:endParaRPr>
          </a:p>
        </p:txBody>
      </p:sp>
    </p:spTree>
    <p:extLst>
      <p:ext uri="{BB962C8B-B14F-4D97-AF65-F5344CB8AC3E}">
        <p14:creationId xmlns:p14="http://schemas.microsoft.com/office/powerpoint/2010/main" val="3861859972"/>
      </p:ext>
    </p:extLst>
  </p:cSld>
  <p:clrMap bg1="lt1" tx1="dk1" bg2="lt2" tx2="dk2" accent1="accent1" accent2="accent2" accent3="accent3" accent4="accent4" accent5="accent5" accent6="accent6" hlink="hlink" folHlink="folHlink"/>
  <p:sldLayoutIdLst>
    <p:sldLayoutId id="2147483735" r:id="rId1"/>
    <p:sldLayoutId id="2147483736"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Tx/>
        <a:buNone/>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1"/>
            <a:ext cx="12192000" cy="1143000"/>
          </a:xfrm>
          <a:prstGeom prst="rect">
            <a:avLst/>
          </a:prstGeom>
          <a:gradFill flip="none" rotWithShape="1">
            <a:gsLst>
              <a:gs pos="0">
                <a:schemeClr val="accent1">
                  <a:lumMod val="97000"/>
                  <a:lumOff val="3000"/>
                </a:schemeClr>
              </a:gs>
              <a:gs pos="46000">
                <a:schemeClr val="accent1">
                  <a:lumMod val="95000"/>
                  <a:lumOff val="5000"/>
                </a:schemeClr>
              </a:gs>
              <a:gs pos="100000">
                <a:schemeClr val="accent1">
                  <a:lumMod val="60000"/>
                </a:schemeClr>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userDrawn="1"/>
        </p:nvPicPr>
        <p:blipFill rotWithShape="1">
          <a:blip r:embed="rId8" cstate="print">
            <a:extLst>
              <a:ext uri="{28A0092B-C50C-407E-A947-70E740481C1C}">
                <a14:useLocalDpi xmlns:a14="http://schemas.microsoft.com/office/drawing/2010/main" val="0"/>
              </a:ext>
            </a:extLst>
          </a:blip>
          <a:srcRect b="30931"/>
          <a:stretch/>
        </p:blipFill>
        <p:spPr>
          <a:xfrm>
            <a:off x="9906000" y="6470459"/>
            <a:ext cx="891209" cy="235140"/>
          </a:xfrm>
          <a:prstGeom prst="rect">
            <a:avLst/>
          </a:prstGeom>
        </p:spPr>
      </p:pic>
      <p:pic>
        <p:nvPicPr>
          <p:cNvPr id="4" name="Picture 3"/>
          <p:cNvPicPr>
            <a:picLocks noChangeAspect="1"/>
          </p:cNvPicPr>
          <p:nvPr userDrawn="1"/>
        </p:nvPicPr>
        <p:blipFill rotWithShape="1">
          <a:blip r:embed="rId9" cstate="print">
            <a:extLst>
              <a:ext uri="{28A0092B-C50C-407E-A947-70E740481C1C}">
                <a14:useLocalDpi xmlns:a14="http://schemas.microsoft.com/office/drawing/2010/main" val="0"/>
              </a:ext>
            </a:extLst>
          </a:blip>
          <a:srcRect b="26976"/>
          <a:stretch/>
        </p:blipFill>
        <p:spPr>
          <a:xfrm>
            <a:off x="10930337" y="6410576"/>
            <a:ext cx="956863" cy="295024"/>
          </a:xfrm>
          <a:prstGeom prst="rect">
            <a:avLst/>
          </a:prstGeom>
        </p:spPr>
      </p:pic>
    </p:spTree>
    <p:extLst>
      <p:ext uri="{BB962C8B-B14F-4D97-AF65-F5344CB8AC3E}">
        <p14:creationId xmlns:p14="http://schemas.microsoft.com/office/powerpoint/2010/main" val="3089149548"/>
      </p:ext>
    </p:extLst>
  </p:cSld>
  <p:clrMap bg1="lt1" tx1="dk1" bg2="lt2" tx2="dk2" accent1="accent1" accent2="accent2" accent3="accent3" accent4="accent4" accent5="accent5" accent6="accent6" hlink="hlink" folHlink="folHlink"/>
  <p:sldLayoutIdLst>
    <p:sldLayoutId id="2147483727" r:id="rId1"/>
    <p:sldLayoutId id="2147483730" r:id="rId2"/>
    <p:sldLayoutId id="2147483875" r:id="rId3"/>
    <p:sldLayoutId id="2147483750" r:id="rId4"/>
    <p:sldLayoutId id="2147483751" r:id="rId5"/>
    <p:sldLayoutId id="2147483876"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Tx/>
        <a:buNone/>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27296"/>
            <a:ext cx="12192000" cy="1398896"/>
          </a:xfrm>
          <a:prstGeom prst="rect">
            <a:avLst/>
          </a:prstGeom>
          <a:solidFill>
            <a:srgbClr val="9494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 name="Title Placeholder 1"/>
          <p:cNvSpPr>
            <a:spLocks noGrp="1"/>
          </p:cNvSpPr>
          <p:nvPr>
            <p:ph type="title"/>
          </p:nvPr>
        </p:nvSpPr>
        <p:spPr>
          <a:xfrm>
            <a:off x="406400" y="138752"/>
            <a:ext cx="11582400" cy="1143000"/>
          </a:xfrm>
          <a:prstGeom prst="rect">
            <a:avLst/>
          </a:prstGeom>
        </p:spPr>
        <p:txBody>
          <a:bodyPr vert="horz" lIns="91440" tIns="45720" rIns="91440" bIns="45720" rtlCol="0" anchor="ctr">
            <a:normAutofit/>
          </a:bodyPr>
          <a:lstStyle/>
          <a:p>
            <a:r>
              <a:rPr lang="en-US" dirty="0" smtClean="0"/>
              <a:t>Click to edit Master title style </a:t>
            </a:r>
            <a:r>
              <a:rPr lang="en-US" dirty="0" err="1" smtClean="0"/>
              <a:t>vvcxvzvz</a:t>
            </a:r>
            <a:endParaRPr lang="en-US" dirty="0"/>
          </a:p>
        </p:txBody>
      </p:sp>
      <p:sp>
        <p:nvSpPr>
          <p:cNvPr id="3" name="Text Placeholder 2"/>
          <p:cNvSpPr>
            <a:spLocks noGrp="1"/>
          </p:cNvSpPr>
          <p:nvPr>
            <p:ph type="body" idx="1"/>
          </p:nvPr>
        </p:nvSpPr>
        <p:spPr>
          <a:xfrm>
            <a:off x="4064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203200" y="6492876"/>
            <a:ext cx="28448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160000" y="5486400"/>
            <a:ext cx="1683787" cy="1219200"/>
          </a:xfrm>
          <a:prstGeom prst="rect">
            <a:avLst/>
          </a:prstGeom>
          <a:effectLst/>
        </p:spPr>
      </p:pic>
    </p:spTree>
    <p:extLst>
      <p:ext uri="{BB962C8B-B14F-4D97-AF65-F5344CB8AC3E}">
        <p14:creationId xmlns:p14="http://schemas.microsoft.com/office/powerpoint/2010/main" val="233004936"/>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Lst>
  <p:timing>
    <p:tnLst>
      <p:par>
        <p:cTn id="1" dur="indefinite" restart="never" nodeType="tmRoot"/>
      </p:par>
    </p:tnLst>
  </p:timing>
  <p:hf hdr="0" ftr="0" dt="0"/>
  <p:txStyles>
    <p:titleStyle>
      <a:lvl1pPr algn="l" defTabSz="914400" rtl="0" eaLnBrk="1" latinLnBrk="0" hangingPunct="1">
        <a:spcBef>
          <a:spcPct val="0"/>
        </a:spcBef>
        <a:buNone/>
        <a:defRPr sz="3600" b="1" kern="1200">
          <a:solidFill>
            <a:schemeClr val="bg1"/>
          </a:solidFill>
          <a:effectLst>
            <a:outerShdw blurRad="38100" dist="38100" dir="2700000" algn="tl">
              <a:srgbClr val="000000">
                <a:alpha val="43137"/>
              </a:srgbClr>
            </a:outerShdw>
          </a:effectLst>
          <a:latin typeface="Arial" pitchFamily="34" charset="0"/>
          <a:ea typeface="+mj-ea"/>
          <a:cs typeface="Arial" pitchFamily="34" charset="0"/>
        </a:defRPr>
      </a:lvl1pPr>
    </p:titleStyle>
    <p:bodyStyle>
      <a:lvl1pPr marL="342900" indent="-342900" algn="l" defTabSz="914400" rtl="0" eaLnBrk="1" latinLnBrk="0" hangingPunct="1">
        <a:spcBef>
          <a:spcPct val="20000"/>
        </a:spcBef>
        <a:buClr>
          <a:schemeClr val="accent3">
            <a:lumMod val="75000"/>
          </a:schemeClr>
        </a:buClr>
        <a:buFont typeface="Wingdings" pitchFamily="2" charset="2"/>
        <a:buChar char="§"/>
        <a:defRPr sz="3200" b="1"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chemeClr val="accent5">
            <a:lumMod val="75000"/>
          </a:schemeClr>
        </a:buClr>
        <a:buFont typeface="Arial" pitchFamily="34" charset="0"/>
        <a:buChar char="–"/>
        <a:defRPr sz="2800" b="1"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accent6">
            <a:lumMod val="75000"/>
          </a:schemeClr>
        </a:buClr>
        <a:buFont typeface="Arial" pitchFamily="34" charset="0"/>
        <a:buChar char="•"/>
        <a:defRPr sz="2400" b="1"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b="1"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b="1"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27296"/>
            <a:ext cx="12192000" cy="1398896"/>
          </a:xfrm>
          <a:prstGeom prst="rect">
            <a:avLst/>
          </a:prstGeom>
          <a:solidFill>
            <a:srgbClr val="94949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 name="Title Placeholder 1"/>
          <p:cNvSpPr>
            <a:spLocks noGrp="1"/>
          </p:cNvSpPr>
          <p:nvPr>
            <p:ph type="title"/>
          </p:nvPr>
        </p:nvSpPr>
        <p:spPr>
          <a:xfrm>
            <a:off x="406400" y="138752"/>
            <a:ext cx="11582400" cy="1143000"/>
          </a:xfrm>
          <a:prstGeom prst="rect">
            <a:avLst/>
          </a:prstGeom>
        </p:spPr>
        <p:txBody>
          <a:bodyPr vert="horz" lIns="91440" tIns="45720" rIns="91440" bIns="45720" rtlCol="0" anchor="ctr">
            <a:normAutofit/>
          </a:bodyPr>
          <a:lstStyle/>
          <a:p>
            <a:r>
              <a:rPr lang="en-US" dirty="0" smtClean="0"/>
              <a:t>Click to edit Master title style </a:t>
            </a:r>
            <a:r>
              <a:rPr lang="en-US" dirty="0" err="1" smtClean="0"/>
              <a:t>vvcxvzvz</a:t>
            </a:r>
            <a:endParaRPr lang="en-US" dirty="0"/>
          </a:p>
        </p:txBody>
      </p:sp>
      <p:sp>
        <p:nvSpPr>
          <p:cNvPr id="3" name="Text Placeholder 2"/>
          <p:cNvSpPr>
            <a:spLocks noGrp="1"/>
          </p:cNvSpPr>
          <p:nvPr>
            <p:ph type="body" idx="1"/>
          </p:nvPr>
        </p:nvSpPr>
        <p:spPr>
          <a:xfrm>
            <a:off x="4064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203200" y="6492876"/>
            <a:ext cx="2844800"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A291F59D-E2C0-4F7D-977F-AE576F633D37}"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0160000" y="5486400"/>
            <a:ext cx="1683787" cy="1219200"/>
          </a:xfrm>
          <a:prstGeom prst="rect">
            <a:avLst/>
          </a:prstGeom>
          <a:effectLst/>
        </p:spPr>
      </p:pic>
    </p:spTree>
    <p:extLst>
      <p:ext uri="{BB962C8B-B14F-4D97-AF65-F5344CB8AC3E}">
        <p14:creationId xmlns:p14="http://schemas.microsoft.com/office/powerpoint/2010/main" val="2110056832"/>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77" r:id="rId14"/>
    <p:sldLayoutId id="2147483886" r:id="rId15"/>
  </p:sldLayoutIdLst>
  <p:timing>
    <p:tnLst>
      <p:par>
        <p:cTn id="1" dur="indefinite" restart="never" nodeType="tmRoot"/>
      </p:par>
    </p:tnLst>
  </p:timing>
  <p:hf hdr="0" ftr="0" dt="0"/>
  <p:txStyles>
    <p:titleStyle>
      <a:lvl1pPr algn="l" defTabSz="914400" rtl="0" eaLnBrk="1" latinLnBrk="0" hangingPunct="1">
        <a:spcBef>
          <a:spcPct val="0"/>
        </a:spcBef>
        <a:buNone/>
        <a:defRPr sz="3600" b="1" kern="1200">
          <a:solidFill>
            <a:schemeClr val="bg1"/>
          </a:solidFill>
          <a:effectLst>
            <a:outerShdw blurRad="38100" dist="38100" dir="2700000" algn="tl">
              <a:srgbClr val="000000">
                <a:alpha val="43137"/>
              </a:srgbClr>
            </a:outerShdw>
          </a:effectLst>
          <a:latin typeface="Arial" pitchFamily="34" charset="0"/>
          <a:ea typeface="+mj-ea"/>
          <a:cs typeface="Arial" pitchFamily="34" charset="0"/>
        </a:defRPr>
      </a:lvl1pPr>
    </p:titleStyle>
    <p:bodyStyle>
      <a:lvl1pPr marL="342900" indent="-342900" algn="l" defTabSz="914400" rtl="0" eaLnBrk="1" latinLnBrk="0" hangingPunct="1">
        <a:spcBef>
          <a:spcPct val="20000"/>
        </a:spcBef>
        <a:buClr>
          <a:schemeClr val="accent3">
            <a:lumMod val="75000"/>
          </a:schemeClr>
        </a:buClr>
        <a:buFont typeface="Wingdings" pitchFamily="2" charset="2"/>
        <a:buChar char="§"/>
        <a:defRPr sz="3200" b="1"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chemeClr val="accent5">
            <a:lumMod val="75000"/>
          </a:schemeClr>
        </a:buClr>
        <a:buFont typeface="Arial" pitchFamily="34" charset="0"/>
        <a:buChar char="–"/>
        <a:defRPr sz="2800" b="1"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accent6">
            <a:lumMod val="75000"/>
          </a:schemeClr>
        </a:buClr>
        <a:buFont typeface="Arial" pitchFamily="34" charset="0"/>
        <a:buChar char="•"/>
        <a:defRPr sz="2400" b="1"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b="1"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b="1"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smtClean="0">
                <a:solidFill>
                  <a:prstClr val="black">
                    <a:tint val="75000"/>
                  </a:prstClr>
                </a:solidFill>
              </a:rPr>
              <a:t>Follett Board Meeting, June 13, 2013</a:t>
            </a: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D34106D-056C-40CC-97FC-743AE1ECC88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28254684"/>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 id="2147483859" r:id="rId12"/>
    <p:sldLayoutId id="2147483860" r:id="rId13"/>
    <p:sldLayoutId id="2147483861" r:id="rId14"/>
    <p:sldLayoutId id="2147483862" r:id="rId15"/>
    <p:sldLayoutId id="2147483863" r:id="rId16"/>
    <p:sldLayoutId id="2147483864" r:id="rId17"/>
    <p:sldLayoutId id="2147483865" r:id="rId18"/>
    <p:sldLayoutId id="2147483866" r:id="rId19"/>
    <p:sldLayoutId id="2147483867" r:id="rId20"/>
    <p:sldLayoutId id="2147483868" r:id="rId21"/>
    <p:sldLayoutId id="2147483869" r:id="rId22"/>
    <p:sldLayoutId id="2147483870" r:id="rId23"/>
    <p:sldLayoutId id="2147483871" r:id="rId24"/>
    <p:sldLayoutId id="2147483872" r:id="rId25"/>
  </p:sldLayoutIdLst>
  <p:timing>
    <p:tnLst>
      <p:par>
        <p:cTn id="1" dur="indefinite" restart="never" nodeType="tmRoot"/>
      </p:par>
    </p:tnLst>
  </p:timing>
  <p:hf hdr="0" dt="0"/>
  <p:txStyles>
    <p:titleStyle>
      <a:lvl1pPr algn="r" rtl="0" eaLnBrk="0" fontAlgn="base" hangingPunct="0">
        <a:spcBef>
          <a:spcPct val="0"/>
        </a:spcBef>
        <a:spcAft>
          <a:spcPct val="0"/>
        </a:spcAft>
        <a:defRPr sz="2800" kern="1200">
          <a:solidFill>
            <a:schemeClr val="tx1"/>
          </a:solidFill>
          <a:latin typeface="Arial Black" pitchFamily="34" charset="0"/>
          <a:ea typeface="+mj-ea"/>
          <a:cs typeface="+mj-cs"/>
        </a:defRPr>
      </a:lvl1pPr>
      <a:lvl2pPr algn="r" rtl="0" eaLnBrk="0" fontAlgn="base" hangingPunct="0">
        <a:spcBef>
          <a:spcPct val="0"/>
        </a:spcBef>
        <a:spcAft>
          <a:spcPct val="0"/>
        </a:spcAft>
        <a:defRPr sz="2800">
          <a:solidFill>
            <a:schemeClr val="tx1"/>
          </a:solidFill>
          <a:latin typeface="Arial Black" pitchFamily="34" charset="0"/>
        </a:defRPr>
      </a:lvl2pPr>
      <a:lvl3pPr algn="r" rtl="0" eaLnBrk="0" fontAlgn="base" hangingPunct="0">
        <a:spcBef>
          <a:spcPct val="0"/>
        </a:spcBef>
        <a:spcAft>
          <a:spcPct val="0"/>
        </a:spcAft>
        <a:defRPr sz="2800">
          <a:solidFill>
            <a:schemeClr val="tx1"/>
          </a:solidFill>
          <a:latin typeface="Arial Black" pitchFamily="34" charset="0"/>
        </a:defRPr>
      </a:lvl3pPr>
      <a:lvl4pPr algn="r" rtl="0" eaLnBrk="0" fontAlgn="base" hangingPunct="0">
        <a:spcBef>
          <a:spcPct val="0"/>
        </a:spcBef>
        <a:spcAft>
          <a:spcPct val="0"/>
        </a:spcAft>
        <a:defRPr sz="2800">
          <a:solidFill>
            <a:schemeClr val="tx1"/>
          </a:solidFill>
          <a:latin typeface="Arial Black" pitchFamily="34" charset="0"/>
        </a:defRPr>
      </a:lvl4pPr>
      <a:lvl5pPr algn="r" rtl="0" eaLnBrk="0" fontAlgn="base" hangingPunct="0">
        <a:spcBef>
          <a:spcPct val="0"/>
        </a:spcBef>
        <a:spcAft>
          <a:spcPct val="0"/>
        </a:spcAft>
        <a:defRPr sz="2800">
          <a:solidFill>
            <a:schemeClr val="tx1"/>
          </a:solidFill>
          <a:latin typeface="Arial Black" pitchFamily="34" charset="0"/>
        </a:defRPr>
      </a:lvl5pPr>
      <a:lvl6pPr marL="457200" algn="r" rtl="0" fontAlgn="base">
        <a:spcBef>
          <a:spcPct val="0"/>
        </a:spcBef>
        <a:spcAft>
          <a:spcPct val="0"/>
        </a:spcAft>
        <a:defRPr sz="2800">
          <a:solidFill>
            <a:schemeClr val="tx1"/>
          </a:solidFill>
          <a:latin typeface="Arial Black" pitchFamily="34" charset="0"/>
        </a:defRPr>
      </a:lvl6pPr>
      <a:lvl7pPr marL="914400" algn="r" rtl="0" fontAlgn="base">
        <a:spcBef>
          <a:spcPct val="0"/>
        </a:spcBef>
        <a:spcAft>
          <a:spcPct val="0"/>
        </a:spcAft>
        <a:defRPr sz="2800">
          <a:solidFill>
            <a:schemeClr val="tx1"/>
          </a:solidFill>
          <a:latin typeface="Arial Black" pitchFamily="34" charset="0"/>
        </a:defRPr>
      </a:lvl7pPr>
      <a:lvl8pPr marL="1371600" algn="r" rtl="0" fontAlgn="base">
        <a:spcBef>
          <a:spcPct val="0"/>
        </a:spcBef>
        <a:spcAft>
          <a:spcPct val="0"/>
        </a:spcAft>
        <a:defRPr sz="2800">
          <a:solidFill>
            <a:schemeClr val="tx1"/>
          </a:solidFill>
          <a:latin typeface="Arial Black" pitchFamily="34" charset="0"/>
        </a:defRPr>
      </a:lvl8pPr>
      <a:lvl9pPr marL="1828800" algn="r" rtl="0" fontAlgn="base">
        <a:spcBef>
          <a:spcPct val="0"/>
        </a:spcBef>
        <a:spcAft>
          <a:spcPct val="0"/>
        </a:spcAft>
        <a:defRPr sz="2800">
          <a:solidFill>
            <a:schemeClr val="tx1"/>
          </a:solidFill>
          <a:latin typeface="Arial Black" pitchFamily="34" charset="0"/>
        </a:defRPr>
      </a:lvl9pPr>
    </p:titleStyle>
    <p:bodyStyle>
      <a:lvl1pPr marL="342900" indent="-342900" algn="l" rtl="0" eaLnBrk="0" fontAlgn="base" hangingPunct="0">
        <a:spcBef>
          <a:spcPct val="20000"/>
        </a:spcBef>
        <a:spcAft>
          <a:spcPct val="0"/>
        </a:spcAft>
        <a:buClr>
          <a:srgbClr val="E67000"/>
        </a:buClr>
        <a:buFont typeface="Arial" charset="0"/>
        <a:buChar char="•"/>
        <a:defRPr sz="20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lr>
          <a:srgbClr val="E67000"/>
        </a:buClr>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Clr>
          <a:srgbClr val="E67000"/>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Clr>
          <a:srgbClr val="E67000"/>
        </a:buClr>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lr>
          <a:srgbClr val="E67000"/>
        </a:buClr>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ChangeArrowheads="1"/>
          </p:cNvSpPr>
          <p:nvPr userDrawn="1"/>
        </p:nvSpPr>
        <p:spPr bwMode="gray">
          <a:xfrm>
            <a:off x="1" y="6397229"/>
            <a:ext cx="12205102" cy="466725"/>
          </a:xfrm>
          <a:prstGeom prst="rect">
            <a:avLst/>
          </a:prstGeom>
          <a:solidFill>
            <a:srgbClr val="364395"/>
          </a:solidFill>
          <a:ln>
            <a:noFill/>
          </a:ln>
          <a:extLst>
            <a:ext uri="{91240B29-F687-4f45-9708-019B960494DF}"/>
          </a:extLst>
        </p:spPr>
        <p:txBody>
          <a:bodyPr wrap="none" lIns="0" tIns="0" rIns="0" bIns="0" anchor="ctr"/>
          <a:lstStyle>
            <a:lvl1pPr eaLnBrk="0" hangingPunct="0">
              <a:defRPr sz="1400">
                <a:solidFill>
                  <a:schemeClr val="tx1"/>
                </a:solidFill>
                <a:latin typeface="Verdana" panose="020B0604030504040204" pitchFamily="34" charset="0"/>
                <a:ea typeface="MS PGothic" panose="020B0600070205080204" pitchFamily="34" charset="-128"/>
              </a:defRPr>
            </a:lvl1pPr>
            <a:lvl2pPr marL="742950" indent="-285750" eaLnBrk="0" hangingPunct="0">
              <a:defRPr sz="1400">
                <a:solidFill>
                  <a:schemeClr val="tx1"/>
                </a:solidFill>
                <a:latin typeface="Verdana" panose="020B0604030504040204" pitchFamily="34" charset="0"/>
                <a:ea typeface="MS PGothic" panose="020B0600070205080204" pitchFamily="34" charset="-128"/>
              </a:defRPr>
            </a:lvl2pPr>
            <a:lvl3pPr marL="1143000" indent="-228600" eaLnBrk="0" hangingPunct="0">
              <a:defRPr sz="1400">
                <a:solidFill>
                  <a:schemeClr val="tx1"/>
                </a:solidFill>
                <a:latin typeface="Verdana" panose="020B0604030504040204" pitchFamily="34" charset="0"/>
                <a:ea typeface="MS PGothic" panose="020B0600070205080204" pitchFamily="34" charset="-128"/>
              </a:defRPr>
            </a:lvl3pPr>
            <a:lvl4pPr marL="1600200" indent="-228600" eaLnBrk="0" hangingPunct="0">
              <a:defRPr sz="1400">
                <a:solidFill>
                  <a:schemeClr val="tx1"/>
                </a:solidFill>
                <a:latin typeface="Verdana" panose="020B0604030504040204" pitchFamily="34" charset="0"/>
                <a:ea typeface="MS PGothic" panose="020B0600070205080204" pitchFamily="34" charset="-128"/>
              </a:defRPr>
            </a:lvl4pPr>
            <a:lvl5pPr marL="2057400" indent="-228600" eaLnBrk="0" hangingPunct="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50000"/>
              </a:spcBef>
              <a:spcAft>
                <a:spcPct val="0"/>
              </a:spcAft>
              <a:defRPr/>
            </a:pPr>
            <a:endParaRPr lang="en-US" altLang="en-US" sz="1050" smtClean="0">
              <a:solidFill>
                <a:srgbClr val="000000"/>
              </a:solidFill>
            </a:endParaRPr>
          </a:p>
        </p:txBody>
      </p:sp>
      <p:sp>
        <p:nvSpPr>
          <p:cNvPr id="1027" name="Rectangle 2"/>
          <p:cNvSpPr>
            <a:spLocks noGrp="1" noChangeArrowheads="1"/>
          </p:cNvSpPr>
          <p:nvPr>
            <p:ph type="title"/>
          </p:nvPr>
        </p:nvSpPr>
        <p:spPr bwMode="auto">
          <a:xfrm>
            <a:off x="487156" y="395287"/>
            <a:ext cx="10972324"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145106" bIns="72553" numCol="1" anchor="t"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87156" y="1546623"/>
            <a:ext cx="10972324" cy="4525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145106" bIns="72553"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72069" name="Rectangle 5"/>
          <p:cNvSpPr>
            <a:spLocks noGrp="1" noChangeArrowheads="1"/>
          </p:cNvSpPr>
          <p:nvPr>
            <p:ph type="ftr" sz="quarter" idx="3"/>
          </p:nvPr>
        </p:nvSpPr>
        <p:spPr bwMode="gray">
          <a:xfrm>
            <a:off x="508596" y="6544866"/>
            <a:ext cx="6646284" cy="17978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1" hangingPunct="1">
              <a:spcBef>
                <a:spcPct val="0"/>
              </a:spcBef>
              <a:defRPr>
                <a:solidFill>
                  <a:schemeClr val="bg1"/>
                </a:solidFill>
                <a:latin typeface="Verdana" charset="0"/>
                <a:ea typeface="Arial" charset="0"/>
                <a:cs typeface="Arial" charset="0"/>
              </a:defRPr>
            </a:lvl1pPr>
          </a:lstStyle>
          <a:p>
            <a:pPr fontAlgn="base">
              <a:spcAft>
                <a:spcPct val="0"/>
              </a:spcAft>
              <a:defRPr/>
            </a:pPr>
            <a:r>
              <a:rPr lang="en-US" sz="1050">
                <a:solidFill>
                  <a:srgbClr val="FFFFFF"/>
                </a:solidFill>
              </a:rPr>
              <a:t>EDUCAUSE 2015  |  #</a:t>
            </a:r>
            <a:r>
              <a:rPr lang="en-US" sz="1050" err="1">
                <a:solidFill>
                  <a:srgbClr val="FFFFFF"/>
                </a:solidFill>
              </a:rPr>
              <a:t>LearningMakesUs</a:t>
            </a:r>
            <a:endParaRPr lang="en-US" sz="1050">
              <a:solidFill>
                <a:srgbClr val="FFFFFF"/>
              </a:solidFill>
            </a:endParaRPr>
          </a:p>
        </p:txBody>
      </p:sp>
      <p:sp>
        <p:nvSpPr>
          <p:cNvPr id="472070" name="Rectangle 6"/>
          <p:cNvSpPr>
            <a:spLocks noGrp="1" noChangeArrowheads="1"/>
          </p:cNvSpPr>
          <p:nvPr>
            <p:ph type="sldNum" sz="quarter" idx="4"/>
          </p:nvPr>
        </p:nvSpPr>
        <p:spPr bwMode="gray">
          <a:xfrm>
            <a:off x="203677" y="6544866"/>
            <a:ext cx="441894" cy="17978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1" hangingPunct="1">
              <a:defRPr>
                <a:solidFill>
                  <a:schemeClr val="bg1"/>
                </a:solidFill>
              </a:defRPr>
            </a:lvl1pPr>
          </a:lstStyle>
          <a:p>
            <a:pPr fontAlgn="base">
              <a:spcBef>
                <a:spcPct val="0"/>
              </a:spcBef>
              <a:spcAft>
                <a:spcPct val="0"/>
              </a:spcAft>
              <a:defRPr/>
            </a:pPr>
            <a:fld id="{12D485C1-A0C6-484E-985A-118E2DFE8397}" type="slidenum">
              <a:rPr lang="en-US" altLang="en-US" sz="1050">
                <a:solidFill>
                  <a:srgbClr val="FFFFFF"/>
                </a:solidFill>
                <a:ea typeface="MS PGothic" panose="020B0600070205080204" pitchFamily="34" charset="-128"/>
              </a:rPr>
              <a:pPr fontAlgn="base">
                <a:spcBef>
                  <a:spcPct val="0"/>
                </a:spcBef>
                <a:spcAft>
                  <a:spcPct val="0"/>
                </a:spcAft>
                <a:defRPr/>
              </a:pPr>
              <a:t>‹#›</a:t>
            </a:fld>
            <a:endParaRPr lang="en-US" altLang="en-US" sz="1050">
              <a:solidFill>
                <a:srgbClr val="FFFFFF"/>
              </a:solidFill>
              <a:ea typeface="MS PGothic" panose="020B0600070205080204" pitchFamily="34" charset="-128"/>
            </a:endParaRPr>
          </a:p>
        </p:txBody>
      </p:sp>
      <p:pic>
        <p:nvPicPr>
          <p:cNvPr id="1031" name="Picture 13" descr="Pearson_Logo_Cream_RGB_HiRes"/>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0659067" y="6400800"/>
            <a:ext cx="153293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3824417"/>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Lst>
  <p:hf hdr="0" dt="0"/>
  <p:txStyles>
    <p:titleStyle>
      <a:lvl1pPr algn="l" defTabSz="1088231" rtl="0" eaLnBrk="0" fontAlgn="base" hangingPunct="0">
        <a:spcBef>
          <a:spcPct val="0"/>
        </a:spcBef>
        <a:spcAft>
          <a:spcPct val="0"/>
        </a:spcAft>
        <a:defRPr sz="4050" b="1">
          <a:solidFill>
            <a:schemeClr val="tx2"/>
          </a:solidFill>
          <a:latin typeface="Open Sans"/>
          <a:ea typeface="MS PGothic" panose="020B0600070205080204" pitchFamily="34" charset="-128"/>
          <a:cs typeface="Open Sans"/>
        </a:defRPr>
      </a:lvl1pPr>
      <a:lvl2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2pPr>
      <a:lvl3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3pPr>
      <a:lvl4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4pPr>
      <a:lvl5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5pPr>
      <a:lvl6pPr marL="342900" algn="l" defTabSz="1088231" rtl="0" fontAlgn="base">
        <a:spcBef>
          <a:spcPct val="0"/>
        </a:spcBef>
        <a:spcAft>
          <a:spcPct val="0"/>
        </a:spcAft>
        <a:defRPr sz="4050" b="1">
          <a:solidFill>
            <a:srgbClr val="364395"/>
          </a:solidFill>
          <a:latin typeface="Verdana" charset="0"/>
          <a:ea typeface="Arial" charset="0"/>
          <a:cs typeface="Arial" charset="0"/>
        </a:defRPr>
      </a:lvl6pPr>
      <a:lvl7pPr marL="685800" algn="l" defTabSz="1088231" rtl="0" fontAlgn="base">
        <a:spcBef>
          <a:spcPct val="0"/>
        </a:spcBef>
        <a:spcAft>
          <a:spcPct val="0"/>
        </a:spcAft>
        <a:defRPr sz="4050" b="1">
          <a:solidFill>
            <a:srgbClr val="364395"/>
          </a:solidFill>
          <a:latin typeface="Verdana" charset="0"/>
          <a:ea typeface="Arial" charset="0"/>
          <a:cs typeface="Arial" charset="0"/>
        </a:defRPr>
      </a:lvl7pPr>
      <a:lvl8pPr marL="1028700" algn="l" defTabSz="1088231" rtl="0" fontAlgn="base">
        <a:spcBef>
          <a:spcPct val="0"/>
        </a:spcBef>
        <a:spcAft>
          <a:spcPct val="0"/>
        </a:spcAft>
        <a:defRPr sz="4050" b="1">
          <a:solidFill>
            <a:srgbClr val="364395"/>
          </a:solidFill>
          <a:latin typeface="Verdana" charset="0"/>
          <a:ea typeface="Arial" charset="0"/>
          <a:cs typeface="Arial" charset="0"/>
        </a:defRPr>
      </a:lvl8pPr>
      <a:lvl9pPr marL="1371600" algn="l" defTabSz="1088231" rtl="0" fontAlgn="base">
        <a:spcBef>
          <a:spcPct val="0"/>
        </a:spcBef>
        <a:spcAft>
          <a:spcPct val="0"/>
        </a:spcAft>
        <a:defRPr sz="4050" b="1">
          <a:solidFill>
            <a:srgbClr val="364395"/>
          </a:solidFill>
          <a:latin typeface="Verdana" charset="0"/>
          <a:ea typeface="Arial" charset="0"/>
          <a:cs typeface="Arial" charset="0"/>
        </a:defRPr>
      </a:lvl9pPr>
    </p:titleStyle>
    <p:bodyStyle>
      <a:lvl1pPr marL="257175" indent="-514350" algn="l" defTabSz="1088231" rtl="0" eaLnBrk="0" fontAlgn="base" hangingPunct="0">
        <a:spcBef>
          <a:spcPct val="50000"/>
        </a:spcBef>
        <a:spcAft>
          <a:spcPct val="0"/>
        </a:spcAft>
        <a:buSzPct val="80000"/>
        <a:buFont typeface="Verdana" panose="020B0604030504040204" pitchFamily="34" charset="0"/>
        <a:defRPr sz="2700">
          <a:solidFill>
            <a:schemeClr val="tx1"/>
          </a:solidFill>
          <a:latin typeface="Open Sans"/>
          <a:ea typeface="MS PGothic" panose="020B0600070205080204" pitchFamily="34" charset="-128"/>
          <a:cs typeface="Open Sans"/>
        </a:defRPr>
      </a:lvl1pPr>
      <a:lvl2pPr marL="213122" indent="-210741" algn="l" defTabSz="1088231" rtl="0" eaLnBrk="0" fontAlgn="base" hangingPunct="0">
        <a:spcBef>
          <a:spcPct val="50000"/>
        </a:spcBef>
        <a:spcAft>
          <a:spcPct val="0"/>
        </a:spcAft>
        <a:buSzPct val="80000"/>
        <a:buFont typeface="Verdana" panose="020B0604030504040204" pitchFamily="34" charset="0"/>
        <a:buChar char="•"/>
        <a:defRPr sz="2700">
          <a:solidFill>
            <a:schemeClr val="tx1"/>
          </a:solidFill>
          <a:latin typeface="Open Sans"/>
          <a:ea typeface="+mn-ea"/>
          <a:cs typeface="Open Sans"/>
        </a:defRPr>
      </a:lvl2pPr>
      <a:lvl3pPr marL="417910" indent="-202406" algn="l" defTabSz="1088231" rtl="0" eaLnBrk="0" fontAlgn="base" hangingPunct="0">
        <a:spcBef>
          <a:spcPct val="20000"/>
        </a:spcBef>
        <a:spcAft>
          <a:spcPct val="0"/>
        </a:spcAft>
        <a:buSzPct val="80000"/>
        <a:buFont typeface="Arial" panose="020B0604020202020204" pitchFamily="34" charset="0"/>
        <a:buChar char="–"/>
        <a:defRPr sz="2700">
          <a:solidFill>
            <a:schemeClr val="tx1"/>
          </a:solidFill>
          <a:latin typeface="Open Sans"/>
          <a:ea typeface="+mn-ea"/>
          <a:cs typeface="Open Sans"/>
        </a:defRPr>
      </a:lvl3pPr>
      <a:lvl4pPr marL="644129" indent="-225029" algn="l" defTabSz="1088231" rtl="0" eaLnBrk="0" fontAlgn="base" hangingPunct="0">
        <a:spcBef>
          <a:spcPct val="20000"/>
        </a:spcBef>
        <a:spcAft>
          <a:spcPct val="0"/>
        </a:spcAft>
        <a:buSzPct val="80000"/>
        <a:buFont typeface="Arial" panose="020B0604020202020204" pitchFamily="34" charset="0"/>
        <a:buChar char="○"/>
        <a:defRPr sz="2700">
          <a:solidFill>
            <a:schemeClr val="tx1"/>
          </a:solidFill>
          <a:latin typeface="Open Sans"/>
          <a:ea typeface="+mn-ea"/>
          <a:cs typeface="Open Sans"/>
        </a:defRPr>
      </a:lvl4pPr>
      <a:lvl5pPr marL="1007269" indent="-226219" algn="l" defTabSz="1088231" rtl="0" eaLnBrk="0" fontAlgn="base" hangingPunct="0">
        <a:lnSpc>
          <a:spcPct val="120000"/>
        </a:lnSpc>
        <a:spcBef>
          <a:spcPct val="0"/>
        </a:spcBef>
        <a:spcAft>
          <a:spcPct val="0"/>
        </a:spcAft>
        <a:buSzPct val="80000"/>
        <a:buFont typeface="Verdana" panose="020B0604030504040204" pitchFamily="34" charset="0"/>
        <a:buChar char="•"/>
        <a:defRPr sz="2700">
          <a:solidFill>
            <a:schemeClr val="tx1"/>
          </a:solidFill>
          <a:latin typeface="Open Sans"/>
          <a:ea typeface="+mn-ea"/>
          <a:cs typeface="Open Sans"/>
        </a:defRPr>
      </a:lvl5pPr>
      <a:lvl6pPr marL="27920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6pPr>
      <a:lvl7pPr marL="31349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7pPr>
      <a:lvl8pPr marL="34778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8pPr>
      <a:lvl9pPr marL="38207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ChangeArrowheads="1"/>
          </p:cNvSpPr>
          <p:nvPr userDrawn="1"/>
        </p:nvSpPr>
        <p:spPr bwMode="gray">
          <a:xfrm>
            <a:off x="1" y="6397229"/>
            <a:ext cx="12205102" cy="466725"/>
          </a:xfrm>
          <a:prstGeom prst="rect">
            <a:avLst/>
          </a:prstGeom>
          <a:solidFill>
            <a:srgbClr val="364395"/>
          </a:solidFill>
          <a:ln>
            <a:noFill/>
          </a:ln>
          <a:extLst>
            <a:ext uri="{91240B29-F687-4f45-9708-019B960494DF}"/>
          </a:extLst>
        </p:spPr>
        <p:txBody>
          <a:bodyPr wrap="none" lIns="0" tIns="0" rIns="0" bIns="0" anchor="ctr"/>
          <a:lstStyle>
            <a:lvl1pPr eaLnBrk="0" hangingPunct="0">
              <a:defRPr sz="1400">
                <a:solidFill>
                  <a:schemeClr val="tx1"/>
                </a:solidFill>
                <a:latin typeface="Verdana" panose="020B0604030504040204" pitchFamily="34" charset="0"/>
                <a:ea typeface="MS PGothic" panose="020B0600070205080204" pitchFamily="34" charset="-128"/>
              </a:defRPr>
            </a:lvl1pPr>
            <a:lvl2pPr marL="742950" indent="-285750" eaLnBrk="0" hangingPunct="0">
              <a:defRPr sz="1400">
                <a:solidFill>
                  <a:schemeClr val="tx1"/>
                </a:solidFill>
                <a:latin typeface="Verdana" panose="020B0604030504040204" pitchFamily="34" charset="0"/>
                <a:ea typeface="MS PGothic" panose="020B0600070205080204" pitchFamily="34" charset="-128"/>
              </a:defRPr>
            </a:lvl2pPr>
            <a:lvl3pPr marL="1143000" indent="-228600" eaLnBrk="0" hangingPunct="0">
              <a:defRPr sz="1400">
                <a:solidFill>
                  <a:schemeClr val="tx1"/>
                </a:solidFill>
                <a:latin typeface="Verdana" panose="020B0604030504040204" pitchFamily="34" charset="0"/>
                <a:ea typeface="MS PGothic" panose="020B0600070205080204" pitchFamily="34" charset="-128"/>
              </a:defRPr>
            </a:lvl3pPr>
            <a:lvl4pPr marL="1600200" indent="-228600" eaLnBrk="0" hangingPunct="0">
              <a:defRPr sz="1400">
                <a:solidFill>
                  <a:schemeClr val="tx1"/>
                </a:solidFill>
                <a:latin typeface="Verdana" panose="020B0604030504040204" pitchFamily="34" charset="0"/>
                <a:ea typeface="MS PGothic" panose="020B0600070205080204" pitchFamily="34" charset="-128"/>
              </a:defRPr>
            </a:lvl4pPr>
            <a:lvl5pPr marL="2057400" indent="-228600" eaLnBrk="0" hangingPunct="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50000"/>
              </a:spcBef>
              <a:spcAft>
                <a:spcPct val="0"/>
              </a:spcAft>
              <a:defRPr/>
            </a:pPr>
            <a:endParaRPr lang="en-US" altLang="en-US" sz="1050" smtClean="0">
              <a:solidFill>
                <a:srgbClr val="000000"/>
              </a:solidFill>
            </a:endParaRPr>
          </a:p>
        </p:txBody>
      </p:sp>
      <p:sp>
        <p:nvSpPr>
          <p:cNvPr id="1027" name="Rectangle 2"/>
          <p:cNvSpPr>
            <a:spLocks noGrp="1" noChangeArrowheads="1"/>
          </p:cNvSpPr>
          <p:nvPr>
            <p:ph type="title"/>
          </p:nvPr>
        </p:nvSpPr>
        <p:spPr bwMode="auto">
          <a:xfrm>
            <a:off x="487156" y="395287"/>
            <a:ext cx="10972324"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145106" bIns="72553" numCol="1" anchor="t"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87156" y="1546623"/>
            <a:ext cx="10972324" cy="4525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145106" bIns="72553"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72069" name="Rectangle 5"/>
          <p:cNvSpPr>
            <a:spLocks noGrp="1" noChangeArrowheads="1"/>
          </p:cNvSpPr>
          <p:nvPr>
            <p:ph type="ftr" sz="quarter" idx="3"/>
          </p:nvPr>
        </p:nvSpPr>
        <p:spPr bwMode="gray">
          <a:xfrm>
            <a:off x="508596" y="6544866"/>
            <a:ext cx="6646284" cy="17978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1" hangingPunct="1">
              <a:spcBef>
                <a:spcPct val="0"/>
              </a:spcBef>
              <a:defRPr>
                <a:solidFill>
                  <a:schemeClr val="bg1"/>
                </a:solidFill>
                <a:latin typeface="Verdana" charset="0"/>
                <a:ea typeface="Arial" charset="0"/>
                <a:cs typeface="Arial" charset="0"/>
              </a:defRPr>
            </a:lvl1pPr>
          </a:lstStyle>
          <a:p>
            <a:pPr fontAlgn="base">
              <a:spcAft>
                <a:spcPct val="0"/>
              </a:spcAft>
              <a:defRPr/>
            </a:pPr>
            <a:r>
              <a:rPr lang="en-US" sz="1050">
                <a:solidFill>
                  <a:srgbClr val="FFFFFF"/>
                </a:solidFill>
              </a:rPr>
              <a:t>EDUCAUSE 2015  |  #</a:t>
            </a:r>
            <a:r>
              <a:rPr lang="en-US" sz="1050" err="1">
                <a:solidFill>
                  <a:srgbClr val="FFFFFF"/>
                </a:solidFill>
              </a:rPr>
              <a:t>LearningMakesUs</a:t>
            </a:r>
            <a:endParaRPr lang="en-US" sz="1050">
              <a:solidFill>
                <a:srgbClr val="FFFFFF"/>
              </a:solidFill>
            </a:endParaRPr>
          </a:p>
        </p:txBody>
      </p:sp>
      <p:sp>
        <p:nvSpPr>
          <p:cNvPr id="472070" name="Rectangle 6"/>
          <p:cNvSpPr>
            <a:spLocks noGrp="1" noChangeArrowheads="1"/>
          </p:cNvSpPr>
          <p:nvPr>
            <p:ph type="sldNum" sz="quarter" idx="4"/>
          </p:nvPr>
        </p:nvSpPr>
        <p:spPr bwMode="gray">
          <a:xfrm>
            <a:off x="203677" y="6544866"/>
            <a:ext cx="441894" cy="17978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1" hangingPunct="1">
              <a:defRPr>
                <a:solidFill>
                  <a:schemeClr val="bg1"/>
                </a:solidFill>
              </a:defRPr>
            </a:lvl1pPr>
          </a:lstStyle>
          <a:p>
            <a:pPr fontAlgn="base">
              <a:spcBef>
                <a:spcPct val="0"/>
              </a:spcBef>
              <a:spcAft>
                <a:spcPct val="0"/>
              </a:spcAft>
              <a:defRPr/>
            </a:pPr>
            <a:fld id="{12D485C1-A0C6-484E-985A-118E2DFE8397}" type="slidenum">
              <a:rPr lang="en-US" altLang="en-US" sz="1050">
                <a:solidFill>
                  <a:srgbClr val="FFFFFF"/>
                </a:solidFill>
                <a:ea typeface="MS PGothic" panose="020B0600070205080204" pitchFamily="34" charset="-128"/>
              </a:rPr>
              <a:pPr fontAlgn="base">
                <a:spcBef>
                  <a:spcPct val="0"/>
                </a:spcBef>
                <a:spcAft>
                  <a:spcPct val="0"/>
                </a:spcAft>
                <a:defRPr/>
              </a:pPr>
              <a:t>‹#›</a:t>
            </a:fld>
            <a:endParaRPr lang="en-US" altLang="en-US" sz="1050">
              <a:solidFill>
                <a:srgbClr val="FFFFFF"/>
              </a:solidFill>
              <a:ea typeface="MS PGothic" panose="020B0600070205080204" pitchFamily="34" charset="-128"/>
            </a:endParaRPr>
          </a:p>
        </p:txBody>
      </p:sp>
      <p:pic>
        <p:nvPicPr>
          <p:cNvPr id="1031" name="Picture 13" descr="Pearson_Logo_Cream_RGB_HiRes"/>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0659067" y="6400800"/>
            <a:ext cx="153293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3150894"/>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Lst>
  <p:hf hdr="0" dt="0"/>
  <p:txStyles>
    <p:titleStyle>
      <a:lvl1pPr algn="l" defTabSz="1088231" rtl="0" eaLnBrk="0" fontAlgn="base" hangingPunct="0">
        <a:spcBef>
          <a:spcPct val="0"/>
        </a:spcBef>
        <a:spcAft>
          <a:spcPct val="0"/>
        </a:spcAft>
        <a:defRPr sz="4050" b="1">
          <a:solidFill>
            <a:schemeClr val="tx2"/>
          </a:solidFill>
          <a:latin typeface="Open Sans"/>
          <a:ea typeface="MS PGothic" panose="020B0600070205080204" pitchFamily="34" charset="-128"/>
          <a:cs typeface="Open Sans"/>
        </a:defRPr>
      </a:lvl1pPr>
      <a:lvl2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2pPr>
      <a:lvl3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3pPr>
      <a:lvl4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4pPr>
      <a:lvl5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5pPr>
      <a:lvl6pPr marL="342900" algn="l" defTabSz="1088231" rtl="0" fontAlgn="base">
        <a:spcBef>
          <a:spcPct val="0"/>
        </a:spcBef>
        <a:spcAft>
          <a:spcPct val="0"/>
        </a:spcAft>
        <a:defRPr sz="4050" b="1">
          <a:solidFill>
            <a:srgbClr val="364395"/>
          </a:solidFill>
          <a:latin typeface="Verdana" charset="0"/>
          <a:ea typeface="Arial" charset="0"/>
          <a:cs typeface="Arial" charset="0"/>
        </a:defRPr>
      </a:lvl6pPr>
      <a:lvl7pPr marL="685800" algn="l" defTabSz="1088231" rtl="0" fontAlgn="base">
        <a:spcBef>
          <a:spcPct val="0"/>
        </a:spcBef>
        <a:spcAft>
          <a:spcPct val="0"/>
        </a:spcAft>
        <a:defRPr sz="4050" b="1">
          <a:solidFill>
            <a:srgbClr val="364395"/>
          </a:solidFill>
          <a:latin typeface="Verdana" charset="0"/>
          <a:ea typeface="Arial" charset="0"/>
          <a:cs typeface="Arial" charset="0"/>
        </a:defRPr>
      </a:lvl7pPr>
      <a:lvl8pPr marL="1028700" algn="l" defTabSz="1088231" rtl="0" fontAlgn="base">
        <a:spcBef>
          <a:spcPct val="0"/>
        </a:spcBef>
        <a:spcAft>
          <a:spcPct val="0"/>
        </a:spcAft>
        <a:defRPr sz="4050" b="1">
          <a:solidFill>
            <a:srgbClr val="364395"/>
          </a:solidFill>
          <a:latin typeface="Verdana" charset="0"/>
          <a:ea typeface="Arial" charset="0"/>
          <a:cs typeface="Arial" charset="0"/>
        </a:defRPr>
      </a:lvl8pPr>
      <a:lvl9pPr marL="1371600" algn="l" defTabSz="1088231" rtl="0" fontAlgn="base">
        <a:spcBef>
          <a:spcPct val="0"/>
        </a:spcBef>
        <a:spcAft>
          <a:spcPct val="0"/>
        </a:spcAft>
        <a:defRPr sz="4050" b="1">
          <a:solidFill>
            <a:srgbClr val="364395"/>
          </a:solidFill>
          <a:latin typeface="Verdana" charset="0"/>
          <a:ea typeface="Arial" charset="0"/>
          <a:cs typeface="Arial" charset="0"/>
        </a:defRPr>
      </a:lvl9pPr>
    </p:titleStyle>
    <p:bodyStyle>
      <a:lvl1pPr marL="257175" indent="-514350" algn="l" defTabSz="1088231" rtl="0" eaLnBrk="0" fontAlgn="base" hangingPunct="0">
        <a:spcBef>
          <a:spcPct val="50000"/>
        </a:spcBef>
        <a:spcAft>
          <a:spcPct val="0"/>
        </a:spcAft>
        <a:buSzPct val="80000"/>
        <a:buFont typeface="Verdana" panose="020B0604030504040204" pitchFamily="34" charset="0"/>
        <a:defRPr sz="2700">
          <a:solidFill>
            <a:schemeClr val="tx1"/>
          </a:solidFill>
          <a:latin typeface="Open Sans"/>
          <a:ea typeface="MS PGothic" panose="020B0600070205080204" pitchFamily="34" charset="-128"/>
          <a:cs typeface="Open Sans"/>
        </a:defRPr>
      </a:lvl1pPr>
      <a:lvl2pPr marL="213122" indent="-210741" algn="l" defTabSz="1088231" rtl="0" eaLnBrk="0" fontAlgn="base" hangingPunct="0">
        <a:spcBef>
          <a:spcPct val="50000"/>
        </a:spcBef>
        <a:spcAft>
          <a:spcPct val="0"/>
        </a:spcAft>
        <a:buSzPct val="80000"/>
        <a:buFont typeface="Verdana" panose="020B0604030504040204" pitchFamily="34" charset="0"/>
        <a:buChar char="•"/>
        <a:defRPr sz="2700">
          <a:solidFill>
            <a:schemeClr val="tx1"/>
          </a:solidFill>
          <a:latin typeface="Open Sans"/>
          <a:ea typeface="+mn-ea"/>
          <a:cs typeface="Open Sans"/>
        </a:defRPr>
      </a:lvl2pPr>
      <a:lvl3pPr marL="417910" indent="-202406" algn="l" defTabSz="1088231" rtl="0" eaLnBrk="0" fontAlgn="base" hangingPunct="0">
        <a:spcBef>
          <a:spcPct val="20000"/>
        </a:spcBef>
        <a:spcAft>
          <a:spcPct val="0"/>
        </a:spcAft>
        <a:buSzPct val="80000"/>
        <a:buFont typeface="Arial" panose="020B0604020202020204" pitchFamily="34" charset="0"/>
        <a:buChar char="–"/>
        <a:defRPr sz="2700">
          <a:solidFill>
            <a:schemeClr val="tx1"/>
          </a:solidFill>
          <a:latin typeface="Open Sans"/>
          <a:ea typeface="+mn-ea"/>
          <a:cs typeface="Open Sans"/>
        </a:defRPr>
      </a:lvl3pPr>
      <a:lvl4pPr marL="644129" indent="-225029" algn="l" defTabSz="1088231" rtl="0" eaLnBrk="0" fontAlgn="base" hangingPunct="0">
        <a:spcBef>
          <a:spcPct val="20000"/>
        </a:spcBef>
        <a:spcAft>
          <a:spcPct val="0"/>
        </a:spcAft>
        <a:buSzPct val="80000"/>
        <a:buFont typeface="Arial" panose="020B0604020202020204" pitchFamily="34" charset="0"/>
        <a:buChar char="○"/>
        <a:defRPr sz="2700">
          <a:solidFill>
            <a:schemeClr val="tx1"/>
          </a:solidFill>
          <a:latin typeface="Open Sans"/>
          <a:ea typeface="+mn-ea"/>
          <a:cs typeface="Open Sans"/>
        </a:defRPr>
      </a:lvl4pPr>
      <a:lvl5pPr marL="1007269" indent="-226219" algn="l" defTabSz="1088231" rtl="0" eaLnBrk="0" fontAlgn="base" hangingPunct="0">
        <a:lnSpc>
          <a:spcPct val="120000"/>
        </a:lnSpc>
        <a:spcBef>
          <a:spcPct val="0"/>
        </a:spcBef>
        <a:spcAft>
          <a:spcPct val="0"/>
        </a:spcAft>
        <a:buSzPct val="80000"/>
        <a:buFont typeface="Verdana" panose="020B0604030504040204" pitchFamily="34" charset="0"/>
        <a:buChar char="•"/>
        <a:defRPr sz="2700">
          <a:solidFill>
            <a:schemeClr val="tx1"/>
          </a:solidFill>
          <a:latin typeface="Open Sans"/>
          <a:ea typeface="+mn-ea"/>
          <a:cs typeface="Open Sans"/>
        </a:defRPr>
      </a:lvl5pPr>
      <a:lvl6pPr marL="27920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6pPr>
      <a:lvl7pPr marL="31349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7pPr>
      <a:lvl8pPr marL="34778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8pPr>
      <a:lvl9pPr marL="38207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ChangeArrowheads="1"/>
          </p:cNvSpPr>
          <p:nvPr userDrawn="1"/>
        </p:nvSpPr>
        <p:spPr bwMode="gray">
          <a:xfrm>
            <a:off x="1" y="6397229"/>
            <a:ext cx="12205102" cy="466725"/>
          </a:xfrm>
          <a:prstGeom prst="rect">
            <a:avLst/>
          </a:prstGeom>
          <a:solidFill>
            <a:srgbClr val="364395"/>
          </a:solidFill>
          <a:ln>
            <a:noFill/>
          </a:ln>
          <a:extLst>
            <a:ext uri="{91240B29-F687-4f45-9708-019B960494DF}"/>
          </a:extLst>
        </p:spPr>
        <p:txBody>
          <a:bodyPr wrap="none" lIns="0" tIns="0" rIns="0" bIns="0" anchor="ctr"/>
          <a:lstStyle>
            <a:lvl1pPr eaLnBrk="0" hangingPunct="0">
              <a:defRPr sz="1400">
                <a:solidFill>
                  <a:schemeClr val="tx1"/>
                </a:solidFill>
                <a:latin typeface="Verdana" panose="020B0604030504040204" pitchFamily="34" charset="0"/>
                <a:ea typeface="MS PGothic" panose="020B0600070205080204" pitchFamily="34" charset="-128"/>
              </a:defRPr>
            </a:lvl1pPr>
            <a:lvl2pPr marL="742950" indent="-285750" eaLnBrk="0" hangingPunct="0">
              <a:defRPr sz="1400">
                <a:solidFill>
                  <a:schemeClr val="tx1"/>
                </a:solidFill>
                <a:latin typeface="Verdana" panose="020B0604030504040204" pitchFamily="34" charset="0"/>
                <a:ea typeface="MS PGothic" panose="020B0600070205080204" pitchFamily="34" charset="-128"/>
              </a:defRPr>
            </a:lvl2pPr>
            <a:lvl3pPr marL="1143000" indent="-228600" eaLnBrk="0" hangingPunct="0">
              <a:defRPr sz="1400">
                <a:solidFill>
                  <a:schemeClr val="tx1"/>
                </a:solidFill>
                <a:latin typeface="Verdana" panose="020B0604030504040204" pitchFamily="34" charset="0"/>
                <a:ea typeface="MS PGothic" panose="020B0600070205080204" pitchFamily="34" charset="-128"/>
              </a:defRPr>
            </a:lvl3pPr>
            <a:lvl4pPr marL="1600200" indent="-228600" eaLnBrk="0" hangingPunct="0">
              <a:defRPr sz="1400">
                <a:solidFill>
                  <a:schemeClr val="tx1"/>
                </a:solidFill>
                <a:latin typeface="Verdana" panose="020B0604030504040204" pitchFamily="34" charset="0"/>
                <a:ea typeface="MS PGothic" panose="020B0600070205080204" pitchFamily="34" charset="-128"/>
              </a:defRPr>
            </a:lvl4pPr>
            <a:lvl5pPr marL="2057400" indent="-228600" eaLnBrk="0" hangingPunct="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50000"/>
              </a:spcBef>
              <a:spcAft>
                <a:spcPct val="0"/>
              </a:spcAft>
              <a:defRPr sz="1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50000"/>
              </a:spcBef>
              <a:spcAft>
                <a:spcPct val="0"/>
              </a:spcAft>
              <a:defRPr/>
            </a:pPr>
            <a:endParaRPr lang="en-US" altLang="en-US" sz="1050" smtClean="0">
              <a:solidFill>
                <a:srgbClr val="000000"/>
              </a:solidFill>
            </a:endParaRPr>
          </a:p>
        </p:txBody>
      </p:sp>
      <p:sp>
        <p:nvSpPr>
          <p:cNvPr id="1027" name="Rectangle 2"/>
          <p:cNvSpPr>
            <a:spLocks noGrp="1" noChangeArrowheads="1"/>
          </p:cNvSpPr>
          <p:nvPr>
            <p:ph type="title"/>
          </p:nvPr>
        </p:nvSpPr>
        <p:spPr bwMode="auto">
          <a:xfrm>
            <a:off x="487156" y="395287"/>
            <a:ext cx="10972324"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145106" bIns="72553" numCol="1" anchor="t"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87156" y="1546623"/>
            <a:ext cx="10972324" cy="4525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145106" bIns="72553"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72069" name="Rectangle 5"/>
          <p:cNvSpPr>
            <a:spLocks noGrp="1" noChangeArrowheads="1"/>
          </p:cNvSpPr>
          <p:nvPr>
            <p:ph type="ftr" sz="quarter" idx="3"/>
          </p:nvPr>
        </p:nvSpPr>
        <p:spPr bwMode="gray">
          <a:xfrm>
            <a:off x="508596" y="6544866"/>
            <a:ext cx="6646284" cy="17978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1" hangingPunct="1">
              <a:spcBef>
                <a:spcPct val="0"/>
              </a:spcBef>
              <a:defRPr>
                <a:solidFill>
                  <a:schemeClr val="bg1"/>
                </a:solidFill>
                <a:latin typeface="Verdana" charset="0"/>
                <a:ea typeface="Arial" charset="0"/>
                <a:cs typeface="Arial" charset="0"/>
              </a:defRPr>
            </a:lvl1pPr>
          </a:lstStyle>
          <a:p>
            <a:pPr fontAlgn="base">
              <a:spcAft>
                <a:spcPct val="0"/>
              </a:spcAft>
              <a:defRPr/>
            </a:pPr>
            <a:r>
              <a:rPr lang="en-US" sz="1050">
                <a:solidFill>
                  <a:srgbClr val="FFFFFF"/>
                </a:solidFill>
              </a:rPr>
              <a:t>EDUCAUSE 2015  |  #</a:t>
            </a:r>
            <a:r>
              <a:rPr lang="en-US" sz="1050" err="1">
                <a:solidFill>
                  <a:srgbClr val="FFFFFF"/>
                </a:solidFill>
              </a:rPr>
              <a:t>LearningMakesUs</a:t>
            </a:r>
            <a:endParaRPr lang="en-US" sz="1050">
              <a:solidFill>
                <a:srgbClr val="FFFFFF"/>
              </a:solidFill>
            </a:endParaRPr>
          </a:p>
        </p:txBody>
      </p:sp>
      <p:sp>
        <p:nvSpPr>
          <p:cNvPr id="472070" name="Rectangle 6"/>
          <p:cNvSpPr>
            <a:spLocks noGrp="1" noChangeArrowheads="1"/>
          </p:cNvSpPr>
          <p:nvPr>
            <p:ph type="sldNum" sz="quarter" idx="4"/>
          </p:nvPr>
        </p:nvSpPr>
        <p:spPr bwMode="gray">
          <a:xfrm>
            <a:off x="203677" y="6544866"/>
            <a:ext cx="441894" cy="17978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1" hangingPunct="1">
              <a:defRPr>
                <a:solidFill>
                  <a:schemeClr val="bg1"/>
                </a:solidFill>
              </a:defRPr>
            </a:lvl1pPr>
          </a:lstStyle>
          <a:p>
            <a:pPr fontAlgn="base">
              <a:spcBef>
                <a:spcPct val="0"/>
              </a:spcBef>
              <a:spcAft>
                <a:spcPct val="0"/>
              </a:spcAft>
              <a:defRPr/>
            </a:pPr>
            <a:fld id="{12D485C1-A0C6-484E-985A-118E2DFE8397}" type="slidenum">
              <a:rPr lang="en-US" altLang="en-US" sz="1050">
                <a:solidFill>
                  <a:srgbClr val="FFFFFF"/>
                </a:solidFill>
                <a:ea typeface="MS PGothic" panose="020B0600070205080204" pitchFamily="34" charset="-128"/>
              </a:rPr>
              <a:pPr fontAlgn="base">
                <a:spcBef>
                  <a:spcPct val="0"/>
                </a:spcBef>
                <a:spcAft>
                  <a:spcPct val="0"/>
                </a:spcAft>
                <a:defRPr/>
              </a:pPr>
              <a:t>‹#›</a:t>
            </a:fld>
            <a:endParaRPr lang="en-US" altLang="en-US" sz="1050">
              <a:solidFill>
                <a:srgbClr val="FFFFFF"/>
              </a:solidFill>
              <a:ea typeface="MS PGothic" panose="020B0600070205080204" pitchFamily="34" charset="-128"/>
            </a:endParaRPr>
          </a:p>
        </p:txBody>
      </p:sp>
      <p:pic>
        <p:nvPicPr>
          <p:cNvPr id="1031" name="Picture 13" descr="Pearson_Logo_Cream_RGB_HiRes"/>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0659067" y="6400800"/>
            <a:ext cx="153293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5878705"/>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Lst>
  <p:hf hdr="0" dt="0"/>
  <p:txStyles>
    <p:titleStyle>
      <a:lvl1pPr algn="l" defTabSz="1088231" rtl="0" eaLnBrk="0" fontAlgn="base" hangingPunct="0">
        <a:spcBef>
          <a:spcPct val="0"/>
        </a:spcBef>
        <a:spcAft>
          <a:spcPct val="0"/>
        </a:spcAft>
        <a:defRPr sz="4050" b="1">
          <a:solidFill>
            <a:schemeClr val="tx2"/>
          </a:solidFill>
          <a:latin typeface="Open Sans"/>
          <a:ea typeface="MS PGothic" panose="020B0600070205080204" pitchFamily="34" charset="-128"/>
          <a:cs typeface="Open Sans"/>
        </a:defRPr>
      </a:lvl1pPr>
      <a:lvl2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2pPr>
      <a:lvl3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3pPr>
      <a:lvl4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4pPr>
      <a:lvl5pPr algn="l" defTabSz="1088231" rtl="0" eaLnBrk="0" fontAlgn="base" hangingPunct="0">
        <a:spcBef>
          <a:spcPct val="0"/>
        </a:spcBef>
        <a:spcAft>
          <a:spcPct val="0"/>
        </a:spcAft>
        <a:defRPr sz="4050" b="1">
          <a:solidFill>
            <a:schemeClr val="tx2"/>
          </a:solidFill>
          <a:latin typeface="Open Sans" charset="0"/>
          <a:ea typeface="MS PGothic" panose="020B0600070205080204" pitchFamily="34" charset="-128"/>
          <a:cs typeface="Open Sans" pitchFamily="1" charset="0"/>
        </a:defRPr>
      </a:lvl5pPr>
      <a:lvl6pPr marL="342900" algn="l" defTabSz="1088231" rtl="0" fontAlgn="base">
        <a:spcBef>
          <a:spcPct val="0"/>
        </a:spcBef>
        <a:spcAft>
          <a:spcPct val="0"/>
        </a:spcAft>
        <a:defRPr sz="4050" b="1">
          <a:solidFill>
            <a:srgbClr val="364395"/>
          </a:solidFill>
          <a:latin typeface="Verdana" charset="0"/>
          <a:ea typeface="Arial" charset="0"/>
          <a:cs typeface="Arial" charset="0"/>
        </a:defRPr>
      </a:lvl6pPr>
      <a:lvl7pPr marL="685800" algn="l" defTabSz="1088231" rtl="0" fontAlgn="base">
        <a:spcBef>
          <a:spcPct val="0"/>
        </a:spcBef>
        <a:spcAft>
          <a:spcPct val="0"/>
        </a:spcAft>
        <a:defRPr sz="4050" b="1">
          <a:solidFill>
            <a:srgbClr val="364395"/>
          </a:solidFill>
          <a:latin typeface="Verdana" charset="0"/>
          <a:ea typeface="Arial" charset="0"/>
          <a:cs typeface="Arial" charset="0"/>
        </a:defRPr>
      </a:lvl7pPr>
      <a:lvl8pPr marL="1028700" algn="l" defTabSz="1088231" rtl="0" fontAlgn="base">
        <a:spcBef>
          <a:spcPct val="0"/>
        </a:spcBef>
        <a:spcAft>
          <a:spcPct val="0"/>
        </a:spcAft>
        <a:defRPr sz="4050" b="1">
          <a:solidFill>
            <a:srgbClr val="364395"/>
          </a:solidFill>
          <a:latin typeface="Verdana" charset="0"/>
          <a:ea typeface="Arial" charset="0"/>
          <a:cs typeface="Arial" charset="0"/>
        </a:defRPr>
      </a:lvl8pPr>
      <a:lvl9pPr marL="1371600" algn="l" defTabSz="1088231" rtl="0" fontAlgn="base">
        <a:spcBef>
          <a:spcPct val="0"/>
        </a:spcBef>
        <a:spcAft>
          <a:spcPct val="0"/>
        </a:spcAft>
        <a:defRPr sz="4050" b="1">
          <a:solidFill>
            <a:srgbClr val="364395"/>
          </a:solidFill>
          <a:latin typeface="Verdana" charset="0"/>
          <a:ea typeface="Arial" charset="0"/>
          <a:cs typeface="Arial" charset="0"/>
        </a:defRPr>
      </a:lvl9pPr>
    </p:titleStyle>
    <p:bodyStyle>
      <a:lvl1pPr marL="257175" indent="-514350" algn="l" defTabSz="1088231" rtl="0" eaLnBrk="0" fontAlgn="base" hangingPunct="0">
        <a:spcBef>
          <a:spcPct val="50000"/>
        </a:spcBef>
        <a:spcAft>
          <a:spcPct val="0"/>
        </a:spcAft>
        <a:buSzPct val="80000"/>
        <a:buFont typeface="Verdana" panose="020B0604030504040204" pitchFamily="34" charset="0"/>
        <a:defRPr sz="2700">
          <a:solidFill>
            <a:schemeClr val="tx1"/>
          </a:solidFill>
          <a:latin typeface="Open Sans"/>
          <a:ea typeface="MS PGothic" panose="020B0600070205080204" pitchFamily="34" charset="-128"/>
          <a:cs typeface="Open Sans"/>
        </a:defRPr>
      </a:lvl1pPr>
      <a:lvl2pPr marL="213122" indent="-210741" algn="l" defTabSz="1088231" rtl="0" eaLnBrk="0" fontAlgn="base" hangingPunct="0">
        <a:spcBef>
          <a:spcPct val="50000"/>
        </a:spcBef>
        <a:spcAft>
          <a:spcPct val="0"/>
        </a:spcAft>
        <a:buSzPct val="80000"/>
        <a:buFont typeface="Verdana" panose="020B0604030504040204" pitchFamily="34" charset="0"/>
        <a:buChar char="•"/>
        <a:defRPr sz="2700">
          <a:solidFill>
            <a:schemeClr val="tx1"/>
          </a:solidFill>
          <a:latin typeface="Open Sans"/>
          <a:ea typeface="+mn-ea"/>
          <a:cs typeface="Open Sans"/>
        </a:defRPr>
      </a:lvl2pPr>
      <a:lvl3pPr marL="417910" indent="-202406" algn="l" defTabSz="1088231" rtl="0" eaLnBrk="0" fontAlgn="base" hangingPunct="0">
        <a:spcBef>
          <a:spcPct val="20000"/>
        </a:spcBef>
        <a:spcAft>
          <a:spcPct val="0"/>
        </a:spcAft>
        <a:buSzPct val="80000"/>
        <a:buFont typeface="Arial" panose="020B0604020202020204" pitchFamily="34" charset="0"/>
        <a:buChar char="–"/>
        <a:defRPr sz="2700">
          <a:solidFill>
            <a:schemeClr val="tx1"/>
          </a:solidFill>
          <a:latin typeface="Open Sans"/>
          <a:ea typeface="+mn-ea"/>
          <a:cs typeface="Open Sans"/>
        </a:defRPr>
      </a:lvl3pPr>
      <a:lvl4pPr marL="644129" indent="-225029" algn="l" defTabSz="1088231" rtl="0" eaLnBrk="0" fontAlgn="base" hangingPunct="0">
        <a:spcBef>
          <a:spcPct val="20000"/>
        </a:spcBef>
        <a:spcAft>
          <a:spcPct val="0"/>
        </a:spcAft>
        <a:buSzPct val="80000"/>
        <a:buFont typeface="Arial" panose="020B0604020202020204" pitchFamily="34" charset="0"/>
        <a:buChar char="○"/>
        <a:defRPr sz="2700">
          <a:solidFill>
            <a:schemeClr val="tx1"/>
          </a:solidFill>
          <a:latin typeface="Open Sans"/>
          <a:ea typeface="+mn-ea"/>
          <a:cs typeface="Open Sans"/>
        </a:defRPr>
      </a:lvl4pPr>
      <a:lvl5pPr marL="1007269" indent="-226219" algn="l" defTabSz="1088231" rtl="0" eaLnBrk="0" fontAlgn="base" hangingPunct="0">
        <a:lnSpc>
          <a:spcPct val="120000"/>
        </a:lnSpc>
        <a:spcBef>
          <a:spcPct val="0"/>
        </a:spcBef>
        <a:spcAft>
          <a:spcPct val="0"/>
        </a:spcAft>
        <a:buSzPct val="80000"/>
        <a:buFont typeface="Verdana" panose="020B0604030504040204" pitchFamily="34" charset="0"/>
        <a:buChar char="•"/>
        <a:defRPr sz="2700">
          <a:solidFill>
            <a:schemeClr val="tx1"/>
          </a:solidFill>
          <a:latin typeface="Open Sans"/>
          <a:ea typeface="+mn-ea"/>
          <a:cs typeface="Open Sans"/>
        </a:defRPr>
      </a:lvl5pPr>
      <a:lvl6pPr marL="27920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6pPr>
      <a:lvl7pPr marL="31349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7pPr>
      <a:lvl8pPr marL="34778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8pPr>
      <a:lvl9pPr marL="3820716" indent="-272654" algn="l" defTabSz="1088231" rtl="0" fontAlgn="base">
        <a:lnSpc>
          <a:spcPct val="120000"/>
        </a:lnSpc>
        <a:spcBef>
          <a:spcPct val="0"/>
        </a:spcBef>
        <a:spcAft>
          <a:spcPct val="0"/>
        </a:spcAft>
        <a:buSzPct val="80000"/>
        <a:buFont typeface="Verdana" charset="0"/>
        <a:buChar char="•"/>
        <a:defRPr sz="27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1.xml"/><Relationship Id="rId1" Type="http://schemas.openxmlformats.org/officeDocument/2006/relationships/slideLayout" Target="../slideLayouts/slideLayout68.xml"/><Relationship Id="rId5" Type="http://schemas.openxmlformats.org/officeDocument/2006/relationships/image" Target="../media/image44.png"/><Relationship Id="rId4" Type="http://schemas.openxmlformats.org/officeDocument/2006/relationships/image" Target="../media/image43.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8.xml"/><Relationship Id="rId1" Type="http://schemas.openxmlformats.org/officeDocument/2006/relationships/vmlDrawing" Target="../drawings/vmlDrawing1.vml"/><Relationship Id="rId5" Type="http://schemas.openxmlformats.org/officeDocument/2006/relationships/image" Target="../media/image45.png"/><Relationship Id="rId4" Type="http://schemas.openxmlformats.org/officeDocument/2006/relationships/oleObject" Target="../embeddings/Microsoft_Excel_97-2003_Worksheet1.xls"/></Relationships>
</file>

<file path=ppt/slides/_rels/slide2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3.xml"/><Relationship Id="rId1" Type="http://schemas.openxmlformats.org/officeDocument/2006/relationships/slideLayout" Target="../slideLayouts/slideLayout6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47.png"/><Relationship Id="rId2" Type="http://schemas.openxmlformats.org/officeDocument/2006/relationships/slideLayout" Target="../slideLayouts/slideLayout68.xml"/><Relationship Id="rId1" Type="http://schemas.openxmlformats.org/officeDocument/2006/relationships/vmlDrawing" Target="../drawings/vmlDrawing2.vml"/><Relationship Id="rId6" Type="http://schemas.openxmlformats.org/officeDocument/2006/relationships/oleObject" Target="../embeddings/Microsoft_Excel_97-2003_Worksheet3.xls"/><Relationship Id="rId5" Type="http://schemas.openxmlformats.org/officeDocument/2006/relationships/image" Target="../media/image46.png"/><Relationship Id="rId4" Type="http://schemas.openxmlformats.org/officeDocument/2006/relationships/oleObject" Target="../embeddings/Microsoft_Excel_97-2003_Worksheet2.xls"/></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5.xml"/><Relationship Id="rId1" Type="http://schemas.openxmlformats.org/officeDocument/2006/relationships/slideLayout" Target="../slideLayouts/slideLayout68.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35.xml"/><Relationship Id="rId4" Type="http://schemas.openxmlformats.org/officeDocument/2006/relationships/image" Target="../media/image5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jpeg"/><Relationship Id="rId3" Type="http://schemas.openxmlformats.org/officeDocument/2006/relationships/image" Target="../media/image14.jpeg"/><Relationship Id="rId21" Type="http://schemas.openxmlformats.org/officeDocument/2006/relationships/image" Target="../media/image32.png"/><Relationship Id="rId7" Type="http://schemas.openxmlformats.org/officeDocument/2006/relationships/image" Target="../media/image18.png"/><Relationship Id="rId12" Type="http://schemas.openxmlformats.org/officeDocument/2006/relationships/image" Target="../media/image23.jpeg"/><Relationship Id="rId17" Type="http://schemas.openxmlformats.org/officeDocument/2006/relationships/image" Target="../media/image28.gif"/><Relationship Id="rId2" Type="http://schemas.openxmlformats.org/officeDocument/2006/relationships/notesSlide" Target="../notesSlides/notesSlide3.xml"/><Relationship Id="rId16" Type="http://schemas.openxmlformats.org/officeDocument/2006/relationships/image" Target="../media/image27.gif"/><Relationship Id="rId20" Type="http://schemas.openxmlformats.org/officeDocument/2006/relationships/image" Target="../media/image31.png"/><Relationship Id="rId1" Type="http://schemas.openxmlformats.org/officeDocument/2006/relationships/slideLayout" Target="../slideLayouts/slideLayout33.xml"/><Relationship Id="rId6" Type="http://schemas.openxmlformats.org/officeDocument/2006/relationships/image" Target="../media/image17.jpeg"/><Relationship Id="rId11" Type="http://schemas.openxmlformats.org/officeDocument/2006/relationships/image" Target="../media/image22.jpeg"/><Relationship Id="rId5" Type="http://schemas.openxmlformats.org/officeDocument/2006/relationships/image" Target="../media/image16.jpeg"/><Relationship Id="rId15" Type="http://schemas.openxmlformats.org/officeDocument/2006/relationships/image" Target="../media/image26.jpeg"/><Relationship Id="rId23" Type="http://schemas.openxmlformats.org/officeDocument/2006/relationships/image" Target="../media/image34.jpe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jpeg"/><Relationship Id="rId9" Type="http://schemas.openxmlformats.org/officeDocument/2006/relationships/image" Target="../media/image20.jpeg"/><Relationship Id="rId14" Type="http://schemas.openxmlformats.org/officeDocument/2006/relationships/image" Target="../media/image25.png"/><Relationship Id="rId22" Type="http://schemas.openxmlformats.org/officeDocument/2006/relationships/image" Target="../media/image33.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le 7"/>
          <p:cNvSpPr>
            <a:spLocks noGrp="1"/>
          </p:cNvSpPr>
          <p:nvPr>
            <p:ph type="title"/>
          </p:nvPr>
        </p:nvSpPr>
        <p:spPr>
          <a:xfrm>
            <a:off x="1143000" y="1371600"/>
            <a:ext cx="10439400" cy="2324100"/>
          </a:xfrm>
        </p:spPr>
        <p:txBody>
          <a:bodyPr>
            <a:noAutofit/>
          </a:bodyPr>
          <a:lstStyle/>
          <a:p>
            <a:r>
              <a:rPr lang="en-US" sz="4400" dirty="0" smtClean="0"/>
              <a:t>Adopting and Selling Digital Content – Featuring Inclusive  Models </a:t>
            </a:r>
            <a:endParaRPr lang="en-US" sz="4400" dirty="0"/>
          </a:p>
        </p:txBody>
      </p:sp>
      <p:sp>
        <p:nvSpPr>
          <p:cNvPr id="9" name="Text Placeholder 8"/>
          <p:cNvSpPr>
            <a:spLocks noGrp="1"/>
          </p:cNvSpPr>
          <p:nvPr>
            <p:ph type="body" sz="quarter" idx="10"/>
          </p:nvPr>
        </p:nvSpPr>
        <p:spPr>
          <a:xfrm>
            <a:off x="4419600" y="3715193"/>
            <a:ext cx="7315200" cy="609600"/>
          </a:xfrm>
        </p:spPr>
        <p:txBody>
          <a:bodyPr/>
          <a:lstStyle/>
          <a:p>
            <a:r>
              <a:rPr lang="en-US" dirty="0" smtClean="0"/>
              <a:t>Joann Spyker, Unbound </a:t>
            </a:r>
            <a:r>
              <a:rPr lang="en-US" dirty="0" smtClean="0"/>
              <a:t>Strategy</a:t>
            </a:r>
          </a:p>
          <a:p>
            <a:r>
              <a:rPr lang="en-US" dirty="0" smtClean="0"/>
              <a:t>Tom Scotty, RedShelf</a:t>
            </a:r>
            <a:endParaRPr lang="en-US" dirty="0"/>
          </a:p>
        </p:txBody>
      </p:sp>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6324600" y="4953000"/>
            <a:ext cx="5486400" cy="1707855"/>
          </a:xfrm>
          <a:prstGeom prst="rect">
            <a:avLst/>
          </a:prstGeom>
        </p:spPr>
      </p:pic>
    </p:spTree>
    <p:extLst>
      <p:ext uri="{BB962C8B-B14F-4D97-AF65-F5344CB8AC3E}">
        <p14:creationId xmlns:p14="http://schemas.microsoft.com/office/powerpoint/2010/main" val="2551735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52400"/>
            <a:ext cx="8458200" cy="838200"/>
          </a:xfrm>
        </p:spPr>
        <p:txBody>
          <a:bodyPr>
            <a:normAutofit/>
          </a:bodyPr>
          <a:lstStyle/>
          <a:p>
            <a:pPr eaLnBrk="1" hangingPunct="1"/>
            <a:r>
              <a:rPr lang="en-US" sz="4800" b="0" dirty="0" smtClean="0">
                <a:solidFill>
                  <a:schemeClr val="tx1"/>
                </a:solidFill>
                <a:effectLst/>
                <a:latin typeface="Calibri" panose="020F0502020204030204" pitchFamily="34" charset="0"/>
              </a:rPr>
              <a:t>Inclusive Models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67800" y="5308898"/>
            <a:ext cx="3054193" cy="1458631"/>
          </a:xfrm>
          <a:prstGeom prst="rect">
            <a:avLst/>
          </a:prstGeom>
        </p:spPr>
      </p:pic>
      <p:sp>
        <p:nvSpPr>
          <p:cNvPr id="16387" name="Rectangle 3"/>
          <p:cNvSpPr>
            <a:spLocks noGrp="1" noChangeArrowheads="1"/>
          </p:cNvSpPr>
          <p:nvPr>
            <p:ph type="body" idx="1"/>
          </p:nvPr>
        </p:nvSpPr>
        <p:spPr>
          <a:xfrm>
            <a:off x="533400" y="990600"/>
            <a:ext cx="10668000" cy="5562600"/>
          </a:xfrm>
        </p:spPr>
        <p:txBody>
          <a:bodyPr>
            <a:normAutofit/>
          </a:bodyPr>
          <a:lstStyle/>
          <a:p>
            <a:pPr>
              <a:lnSpc>
                <a:spcPct val="110000"/>
              </a:lnSpc>
              <a:spcBef>
                <a:spcPts val="0"/>
              </a:spcBef>
              <a:defRPr/>
            </a:pPr>
            <a:r>
              <a:rPr lang="en-US" b="0" u="sng" dirty="0" smtClean="0">
                <a:latin typeface="+mn-lt"/>
                <a:ea typeface="ＭＳ Ｐゴシック" charset="-128"/>
              </a:rPr>
              <a:t>Students </a:t>
            </a:r>
            <a:r>
              <a:rPr lang="en-US" b="0" u="sng" dirty="0" smtClean="0">
                <a:latin typeface="+mn-lt"/>
                <a:ea typeface="ＭＳ Ｐゴシック" charset="-128"/>
              </a:rPr>
              <a:t>Served</a:t>
            </a:r>
            <a:r>
              <a:rPr lang="en-US" sz="2400" b="0" dirty="0">
                <a:latin typeface="+mn-lt"/>
                <a:ea typeface="ＭＳ Ｐゴシック" charset="-128"/>
              </a:rPr>
              <a:t/>
            </a:r>
            <a:br>
              <a:rPr lang="en-US" sz="2400" b="0" dirty="0">
                <a:latin typeface="+mn-lt"/>
                <a:ea typeface="ＭＳ Ｐゴシック" charset="-128"/>
              </a:rPr>
            </a:br>
            <a:r>
              <a:rPr lang="en-US" sz="1800" b="0" dirty="0" smtClean="0">
                <a:latin typeface="+mn-lt"/>
                <a:ea typeface="ＭＳ Ｐゴシック" charset="-128"/>
              </a:rPr>
              <a:t>Support a large variety of models, from the </a:t>
            </a:r>
            <a:r>
              <a:rPr lang="en-US" sz="1800" b="0" dirty="0">
                <a:latin typeface="+mn-lt"/>
                <a:ea typeface="ＭＳ Ｐゴシック" charset="-128"/>
              </a:rPr>
              <a:t>entire student </a:t>
            </a:r>
            <a:r>
              <a:rPr lang="en-US" sz="1800" b="0" dirty="0" smtClean="0">
                <a:latin typeface="+mn-lt"/>
                <a:ea typeface="ＭＳ Ｐゴシック" charset="-128"/>
              </a:rPr>
              <a:t>body to a program, a department </a:t>
            </a:r>
            <a:r>
              <a:rPr lang="en-US" sz="1800" b="0" dirty="0">
                <a:latin typeface="+mn-lt"/>
                <a:ea typeface="ＭＳ Ｐゴシック" charset="-128"/>
              </a:rPr>
              <a:t>or </a:t>
            </a:r>
            <a:r>
              <a:rPr lang="en-US" sz="1800" b="0" dirty="0" smtClean="0">
                <a:latin typeface="+mn-lt"/>
                <a:ea typeface="ＭＳ Ｐゴシック" charset="-128"/>
              </a:rPr>
              <a:t>even sections within a large enrollment class</a:t>
            </a:r>
            <a:r>
              <a:rPr lang="en-US" sz="1800" b="0" dirty="0">
                <a:latin typeface="+mn-lt"/>
                <a:ea typeface="ＭＳ Ｐゴシック" charset="-128"/>
              </a:rPr>
              <a:t>. </a:t>
            </a:r>
            <a:endParaRPr lang="en-US" sz="1800" b="0" dirty="0" smtClean="0">
              <a:latin typeface="+mn-lt"/>
              <a:ea typeface="ＭＳ Ｐゴシック" charset="-128"/>
            </a:endParaRPr>
          </a:p>
          <a:p>
            <a:pPr lvl="1">
              <a:lnSpc>
                <a:spcPct val="110000"/>
              </a:lnSpc>
              <a:spcBef>
                <a:spcPts val="0"/>
              </a:spcBef>
              <a:defRPr/>
            </a:pPr>
            <a:r>
              <a:rPr lang="en-US" sz="1800" b="0" dirty="0" smtClean="0">
                <a:latin typeface="+mn-lt"/>
                <a:ea typeface="ＭＳ Ｐゴシック" charset="-128"/>
              </a:rPr>
              <a:t>A </a:t>
            </a:r>
            <a:r>
              <a:rPr lang="en-US" sz="1800" b="0" dirty="0">
                <a:latin typeface="+mn-lt"/>
                <a:ea typeface="ＭＳ Ｐゴシック" charset="-128"/>
              </a:rPr>
              <a:t>particular department or program of study can offer </a:t>
            </a:r>
            <a:r>
              <a:rPr lang="en-US" sz="1800" b="0" dirty="0" smtClean="0">
                <a:latin typeface="+mn-lt"/>
                <a:ea typeface="ＭＳ Ｐゴシック" charset="-128"/>
              </a:rPr>
              <a:t>an Inclusive </a:t>
            </a:r>
            <a:r>
              <a:rPr lang="en-US" sz="1800" b="0" dirty="0">
                <a:latin typeface="+mn-lt"/>
                <a:ea typeface="ＭＳ Ｐゴシック" charset="-128"/>
              </a:rPr>
              <a:t>solution for all registered students. </a:t>
            </a:r>
            <a:r>
              <a:rPr lang="en-US" sz="1800" b="0" dirty="0" smtClean="0">
                <a:latin typeface="+mn-lt"/>
                <a:ea typeface="ＭＳ Ｐゴシック" charset="-128"/>
              </a:rPr>
              <a:t>(For </a:t>
            </a:r>
            <a:r>
              <a:rPr lang="en-US" sz="1800" b="0" dirty="0">
                <a:latin typeface="+mn-lt"/>
                <a:ea typeface="ＭＳ Ｐゴシック" charset="-128"/>
              </a:rPr>
              <a:t>example, an MBA </a:t>
            </a:r>
            <a:r>
              <a:rPr lang="en-US" sz="1800" b="0" dirty="0" smtClean="0">
                <a:latin typeface="+mn-lt"/>
                <a:ea typeface="ＭＳ Ｐゴシック" charset="-128"/>
              </a:rPr>
              <a:t>or </a:t>
            </a:r>
            <a:r>
              <a:rPr lang="en-US" sz="1800" b="0" dirty="0" smtClean="0">
                <a:latin typeface="+mn-lt"/>
                <a:ea typeface="ＭＳ Ｐゴシック" charset="-128"/>
              </a:rPr>
              <a:t>Nursing program)</a:t>
            </a:r>
            <a:endParaRPr lang="en-US" sz="1800" b="0" dirty="0">
              <a:latin typeface="+mn-lt"/>
              <a:ea typeface="ＭＳ Ｐゴシック" charset="-128"/>
            </a:endParaRPr>
          </a:p>
          <a:p>
            <a:pPr lvl="1">
              <a:lnSpc>
                <a:spcPct val="110000"/>
              </a:lnSpc>
              <a:spcBef>
                <a:spcPts val="0"/>
              </a:spcBef>
              <a:defRPr/>
            </a:pPr>
            <a:r>
              <a:rPr lang="en-US" sz="1800" b="0" dirty="0" smtClean="0">
                <a:latin typeface="+mn-lt"/>
                <a:ea typeface="ＭＳ Ｐゴシック" charset="-128"/>
              </a:rPr>
              <a:t>The </a:t>
            </a:r>
            <a:r>
              <a:rPr lang="en-US" sz="1800" b="0" dirty="0">
                <a:latin typeface="+mn-lt"/>
                <a:ea typeface="ＭＳ Ｐゴシック" charset="-128"/>
              </a:rPr>
              <a:t>institution can offer </a:t>
            </a:r>
            <a:r>
              <a:rPr lang="en-US" sz="1800" b="0" dirty="0" smtClean="0">
                <a:latin typeface="+mn-lt"/>
                <a:ea typeface="ＭＳ Ｐゴシック" charset="-128"/>
              </a:rPr>
              <a:t>an Inclusive solution </a:t>
            </a:r>
            <a:r>
              <a:rPr lang="en-US" sz="1800" b="0" dirty="0">
                <a:latin typeface="+mn-lt"/>
                <a:ea typeface="ＭＳ Ｐゴシック" charset="-128"/>
              </a:rPr>
              <a:t>for a particular course </a:t>
            </a:r>
            <a:r>
              <a:rPr lang="en-US" sz="1800" b="0" dirty="0" smtClean="0">
                <a:latin typeface="+mn-lt"/>
                <a:ea typeface="ＭＳ Ｐゴシック" charset="-128"/>
              </a:rPr>
              <a:t>sections within a large enrollment course; </a:t>
            </a:r>
            <a:r>
              <a:rPr lang="en-US" sz="1800" b="0" dirty="0">
                <a:latin typeface="+mn-lt"/>
                <a:ea typeface="ＭＳ Ｐゴシック" charset="-128"/>
              </a:rPr>
              <a:t>and the student may choose to register for the course with the materials included or for the course without the materials </a:t>
            </a:r>
            <a:endParaRPr lang="en-US" sz="1800" b="0" dirty="0" smtClean="0">
              <a:latin typeface="+mn-lt"/>
              <a:ea typeface="ＭＳ Ｐゴシック" charset="-128"/>
            </a:endParaRPr>
          </a:p>
          <a:p>
            <a:pPr>
              <a:lnSpc>
                <a:spcPct val="110000"/>
              </a:lnSpc>
              <a:spcBef>
                <a:spcPts val="0"/>
              </a:spcBef>
              <a:defRPr/>
            </a:pPr>
            <a:endParaRPr lang="en-US" sz="1800" b="0" dirty="0">
              <a:latin typeface="+mn-lt"/>
              <a:ea typeface="ＭＳ Ｐゴシック" charset="-128"/>
            </a:endParaRPr>
          </a:p>
          <a:p>
            <a:pPr>
              <a:lnSpc>
                <a:spcPct val="110000"/>
              </a:lnSpc>
              <a:spcBef>
                <a:spcPts val="0"/>
              </a:spcBef>
              <a:defRPr/>
            </a:pPr>
            <a:r>
              <a:rPr lang="en-US" b="0" u="sng" dirty="0" smtClean="0">
                <a:latin typeface="+mn-lt"/>
                <a:ea typeface="ＭＳ Ｐゴシック" charset="-128"/>
              </a:rPr>
              <a:t>Ways Costs Are Covered</a:t>
            </a:r>
            <a:endParaRPr lang="en-US" b="0" u="sng" dirty="0" smtClean="0">
              <a:latin typeface="+mn-lt"/>
              <a:ea typeface="ＭＳ Ｐゴシック" charset="-128"/>
            </a:endParaRPr>
          </a:p>
          <a:p>
            <a:pPr lvl="1">
              <a:lnSpc>
                <a:spcPct val="110000"/>
              </a:lnSpc>
              <a:spcBef>
                <a:spcPts val="0"/>
              </a:spcBef>
              <a:defRPr/>
            </a:pPr>
            <a:r>
              <a:rPr lang="en-US" sz="2000" b="0" dirty="0" smtClean="0">
                <a:latin typeface="+mn-lt"/>
                <a:ea typeface="ＭＳ Ｐゴシック" charset="-128"/>
              </a:rPr>
              <a:t>Course </a:t>
            </a:r>
            <a:r>
              <a:rPr lang="en-US" sz="2000" b="0" dirty="0">
                <a:latin typeface="+mn-lt"/>
                <a:ea typeface="ＭＳ Ｐゴシック" charset="-128"/>
              </a:rPr>
              <a:t>fees model where the course materials are included in tuition or as course </a:t>
            </a:r>
            <a:r>
              <a:rPr lang="en-US" sz="2000" b="0" dirty="0" smtClean="0">
                <a:latin typeface="+mn-lt"/>
                <a:ea typeface="ＭＳ Ｐゴシック" charset="-128"/>
              </a:rPr>
              <a:t>fees</a:t>
            </a:r>
            <a:endParaRPr lang="en-US" sz="2000" b="0" dirty="0" smtClean="0">
              <a:latin typeface="+mn-lt"/>
              <a:ea typeface="ＭＳ Ｐゴシック" charset="-128"/>
            </a:endParaRPr>
          </a:p>
          <a:p>
            <a:pPr lvl="1">
              <a:lnSpc>
                <a:spcPct val="110000"/>
              </a:lnSpc>
              <a:spcBef>
                <a:spcPts val="0"/>
              </a:spcBef>
              <a:defRPr/>
            </a:pPr>
            <a:r>
              <a:rPr lang="en-US" sz="2000" b="0" dirty="0" smtClean="0">
                <a:latin typeface="+mn-lt"/>
                <a:ea typeface="ＭＳ Ｐゴシック" charset="-128"/>
              </a:rPr>
              <a:t>Direct </a:t>
            </a:r>
            <a:r>
              <a:rPr lang="en-US" sz="2000" b="0" dirty="0">
                <a:latin typeface="+mn-lt"/>
                <a:ea typeface="ＭＳ Ｐゴシック" charset="-128"/>
              </a:rPr>
              <a:t>Access </a:t>
            </a:r>
            <a:r>
              <a:rPr lang="en-US" sz="2000" b="0" dirty="0" smtClean="0">
                <a:latin typeface="+mn-lt"/>
                <a:ea typeface="ＭＳ Ｐゴシック" charset="-128"/>
              </a:rPr>
              <a:t>-- where </a:t>
            </a:r>
            <a:r>
              <a:rPr lang="en-US" sz="2000" b="0" dirty="0">
                <a:latin typeface="+mn-lt"/>
                <a:ea typeface="ＭＳ Ｐゴシック" charset="-128"/>
              </a:rPr>
              <a:t>students purchase the required materials through the campus store, but the institution must maintain a 90% sell-through rate or better to take advantage of the contract pricing for these programs.</a:t>
            </a:r>
          </a:p>
        </p:txBody>
      </p:sp>
    </p:spTree>
    <p:extLst>
      <p:ext uri="{BB962C8B-B14F-4D97-AF65-F5344CB8AC3E}">
        <p14:creationId xmlns:p14="http://schemas.microsoft.com/office/powerpoint/2010/main" val="18060264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endParaRPr lang="en-US" sz="4000" dirty="0" smtClean="0"/>
          </a:p>
          <a:p>
            <a:pPr marL="0" indent="0">
              <a:buNone/>
            </a:pPr>
            <a:endParaRPr lang="en-US" sz="4000" dirty="0"/>
          </a:p>
          <a:p>
            <a:pPr marL="0" indent="0" algn="ctr">
              <a:buNone/>
            </a:pPr>
            <a:r>
              <a:rPr lang="en-US" sz="4000" dirty="0" smtClean="0"/>
              <a:t>Case Studies</a:t>
            </a:r>
            <a:endParaRPr lang="en-US" sz="4000" dirty="0"/>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11</a:t>
            </a:fld>
            <a:endParaRPr lang="en-US" dirty="0">
              <a:solidFill>
                <a:prstClr val="black">
                  <a:tint val="75000"/>
                </a:prstClr>
              </a:solidFill>
            </a:endParaRPr>
          </a:p>
        </p:txBody>
      </p:sp>
    </p:spTree>
    <p:extLst>
      <p:ext uri="{BB962C8B-B14F-4D97-AF65-F5344CB8AC3E}">
        <p14:creationId xmlns:p14="http://schemas.microsoft.com/office/powerpoint/2010/main" val="21226436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1600200"/>
            <a:ext cx="7315200" cy="685800"/>
          </a:xfrm>
        </p:spPr>
        <p:txBody>
          <a:bodyPr/>
          <a:lstStyle/>
          <a:p>
            <a:r>
              <a:rPr lang="en-US" sz="5400" dirty="0" smtClean="0">
                <a:solidFill>
                  <a:schemeClr val="tx1"/>
                </a:solidFill>
              </a:rPr>
              <a:t>IPFW Case Study</a:t>
            </a:r>
            <a:endParaRPr lang="en-US" sz="5400" dirty="0">
              <a:solidFill>
                <a:schemeClr val="tx1"/>
              </a:solidFill>
            </a:endParaRPr>
          </a:p>
        </p:txBody>
      </p:sp>
      <p:sp>
        <p:nvSpPr>
          <p:cNvPr id="3" name="Text Placeholder 2"/>
          <p:cNvSpPr>
            <a:spLocks noGrp="1"/>
          </p:cNvSpPr>
          <p:nvPr>
            <p:ph type="body" sz="quarter" idx="10"/>
          </p:nvPr>
        </p:nvSpPr>
        <p:spPr>
          <a:xfrm>
            <a:off x="1981200" y="3200400"/>
            <a:ext cx="7315200" cy="1295400"/>
          </a:xfrm>
        </p:spPr>
        <p:txBody>
          <a:bodyPr/>
          <a:lstStyle/>
          <a:p>
            <a:pPr algn="ctr"/>
            <a:r>
              <a:rPr lang="en-US" dirty="0" smtClean="0">
                <a:solidFill>
                  <a:schemeClr val="tx1"/>
                </a:solidFill>
              </a:rPr>
              <a:t>From </a:t>
            </a:r>
            <a:r>
              <a:rPr lang="en-US" dirty="0" smtClean="0">
                <a:solidFill>
                  <a:schemeClr val="tx1"/>
                </a:solidFill>
              </a:rPr>
              <a:t>a Cengage </a:t>
            </a:r>
            <a:r>
              <a:rPr lang="en-US" dirty="0" smtClean="0">
                <a:solidFill>
                  <a:schemeClr val="tx1"/>
                </a:solidFill>
              </a:rPr>
              <a:t>Presentation</a:t>
            </a:r>
          </a:p>
          <a:p>
            <a:pPr algn="ctr"/>
            <a:r>
              <a:rPr lang="en-US" sz="2400" dirty="0" smtClean="0">
                <a:solidFill>
                  <a:schemeClr val="tx1"/>
                </a:solidFill>
              </a:rPr>
              <a:t>Based on </a:t>
            </a:r>
            <a:r>
              <a:rPr lang="en-US" sz="2400" dirty="0" smtClean="0">
                <a:solidFill>
                  <a:schemeClr val="tx1"/>
                </a:solidFill>
              </a:rPr>
              <a:t>the </a:t>
            </a:r>
            <a:r>
              <a:rPr lang="en-US" sz="2400" dirty="0" err="1" smtClean="0">
                <a:solidFill>
                  <a:schemeClr val="tx1"/>
                </a:solidFill>
              </a:rPr>
              <a:t>includED</a:t>
            </a:r>
            <a:r>
              <a:rPr lang="en-US" sz="2400" dirty="0" smtClean="0">
                <a:solidFill>
                  <a:schemeClr val="tx1"/>
                </a:solidFill>
              </a:rPr>
              <a:t> program </a:t>
            </a:r>
            <a:r>
              <a:rPr lang="en-US" sz="2400" dirty="0" smtClean="0">
                <a:solidFill>
                  <a:schemeClr val="tx1"/>
                </a:solidFill>
              </a:rPr>
              <a:t>developed by Follett</a:t>
            </a:r>
            <a:endParaRPr lang="en-US" sz="2400" dirty="0">
              <a:solidFill>
                <a:schemeClr val="tx1"/>
              </a:solidFill>
            </a:endParaRPr>
          </a:p>
        </p:txBody>
      </p:sp>
    </p:spTree>
    <p:extLst>
      <p:ext uri="{BB962C8B-B14F-4D97-AF65-F5344CB8AC3E}">
        <p14:creationId xmlns:p14="http://schemas.microsoft.com/office/powerpoint/2010/main" val="32265775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0" dirty="0" smtClean="0">
                <a:solidFill>
                  <a:schemeClr val="tx1"/>
                </a:solidFill>
                <a:effectLst/>
                <a:latin typeface="+mn-lt"/>
                <a:cs typeface="Helvetica"/>
              </a:rPr>
              <a:t>The </a:t>
            </a:r>
            <a:r>
              <a:rPr lang="en-US" sz="4000" b="0" dirty="0" err="1" smtClean="0">
                <a:solidFill>
                  <a:schemeClr val="tx1"/>
                </a:solidFill>
                <a:effectLst/>
                <a:latin typeface="+mn-lt"/>
                <a:cs typeface="Helvetica"/>
              </a:rPr>
              <a:t>includED</a:t>
            </a:r>
            <a:r>
              <a:rPr lang="en-US" sz="4000" b="0" baseline="30000" dirty="0">
                <a:solidFill>
                  <a:schemeClr val="tx1"/>
                </a:solidFill>
                <a:effectLst/>
                <a:latin typeface="+mn-lt"/>
                <a:cs typeface="Helvetica"/>
              </a:rPr>
              <a:t>®</a:t>
            </a:r>
            <a:r>
              <a:rPr lang="en-US" sz="4000" b="0" dirty="0" smtClean="0">
                <a:solidFill>
                  <a:schemeClr val="tx1"/>
                </a:solidFill>
                <a:effectLst/>
                <a:latin typeface="+mn-lt"/>
                <a:cs typeface="Helvetica"/>
              </a:rPr>
              <a:t> Program at IPFW</a:t>
            </a:r>
            <a:endParaRPr lang="en-US" sz="4000" b="0" dirty="0">
              <a:solidFill>
                <a:schemeClr val="tx1"/>
              </a:solidFill>
              <a:effectLst/>
              <a:latin typeface="+mn-lt"/>
              <a:cs typeface="Helvetica"/>
            </a:endParaRPr>
          </a:p>
        </p:txBody>
      </p:sp>
      <p:sp>
        <p:nvSpPr>
          <p:cNvPr id="3" name="Content Placeholder 2"/>
          <p:cNvSpPr>
            <a:spLocks noGrp="1"/>
          </p:cNvSpPr>
          <p:nvPr>
            <p:ph idx="1"/>
          </p:nvPr>
        </p:nvSpPr>
        <p:spPr>
          <a:xfrm>
            <a:off x="1981200" y="4169229"/>
            <a:ext cx="8229600" cy="1956934"/>
          </a:xfrm>
        </p:spPr>
        <p:txBody>
          <a:bodyPr>
            <a:normAutofit fontScale="92500"/>
          </a:bodyPr>
          <a:lstStyle/>
          <a:p>
            <a:r>
              <a:rPr lang="en-US" b="1" dirty="0" smtClean="0">
                <a:solidFill>
                  <a:srgbClr val="E67000"/>
                </a:solidFill>
                <a:latin typeface="Helvetica Neue"/>
                <a:cs typeface="Helvetica Neue"/>
              </a:rPr>
              <a:t>The Challenge:</a:t>
            </a:r>
            <a:r>
              <a:rPr lang="en-US" dirty="0" smtClean="0">
                <a:solidFill>
                  <a:srgbClr val="E67000"/>
                </a:solidFill>
                <a:latin typeface="Helvetica Neue"/>
                <a:cs typeface="Helvetica Neue"/>
              </a:rPr>
              <a:t> </a:t>
            </a:r>
            <a:r>
              <a:rPr lang="en-US" dirty="0" smtClean="0">
                <a:solidFill>
                  <a:srgbClr val="00338E"/>
                </a:solidFill>
                <a:latin typeface="Helvetica Neue"/>
                <a:cs typeface="Helvetica Neue"/>
              </a:rPr>
              <a:t>Students waiting several weeks into the semester to purchase their course materials, resulting in negative impacts on instruction time.</a:t>
            </a:r>
          </a:p>
        </p:txBody>
      </p:sp>
      <p:pic>
        <p:nvPicPr>
          <p:cNvPr id="4" name="Picture 3"/>
          <p:cNvPicPr>
            <a:picLocks noChangeAspect="1"/>
          </p:cNvPicPr>
          <p:nvPr/>
        </p:nvPicPr>
        <p:blipFill>
          <a:blip r:embed="rId2"/>
          <a:stretch>
            <a:fillRect/>
          </a:stretch>
        </p:blipFill>
        <p:spPr>
          <a:xfrm>
            <a:off x="4041775" y="1219201"/>
            <a:ext cx="4108450" cy="2748927"/>
          </a:xfrm>
          <a:prstGeom prst="rect">
            <a:avLst/>
          </a:prstGeom>
        </p:spPr>
      </p:pic>
    </p:spTree>
    <p:extLst>
      <p:ext uri="{BB962C8B-B14F-4D97-AF65-F5344CB8AC3E}">
        <p14:creationId xmlns:p14="http://schemas.microsoft.com/office/powerpoint/2010/main" val="306578079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ular Callout 3"/>
          <p:cNvSpPr/>
          <p:nvPr/>
        </p:nvSpPr>
        <p:spPr>
          <a:xfrm>
            <a:off x="6858000" y="4572000"/>
            <a:ext cx="3352800" cy="1447800"/>
          </a:xfrm>
          <a:prstGeom prst="wedgeRectCallout">
            <a:avLst>
              <a:gd name="adj1" fmla="val 90"/>
              <a:gd name="adj2" fmla="val -83411"/>
            </a:avLst>
          </a:prstGeom>
          <a:solidFill>
            <a:srgbClr val="00518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Book" pitchFamily="34" charset="0"/>
              </a:rPr>
              <a:t>1 in 3 students have, at least once chosen not to obtain the required textbook for a class</a:t>
            </a:r>
          </a:p>
          <a:p>
            <a:pPr algn="ctr"/>
            <a:endParaRPr lang="en-US" sz="1050" dirty="0">
              <a:latin typeface="Franklin Gothic Book" pitchFamily="34" charset="0"/>
            </a:endParaRPr>
          </a:p>
          <a:p>
            <a:pPr algn="ctr"/>
            <a:r>
              <a:rPr lang="en-US" sz="1050" dirty="0">
                <a:latin typeface="Franklin Gothic Book" pitchFamily="34" charset="0"/>
              </a:rPr>
              <a:t>Source: National Follett Student Survey, 2012</a:t>
            </a:r>
          </a:p>
        </p:txBody>
      </p:sp>
      <p:sp>
        <p:nvSpPr>
          <p:cNvPr id="5" name="Rectangular Callout 4"/>
          <p:cNvSpPr/>
          <p:nvPr/>
        </p:nvSpPr>
        <p:spPr>
          <a:xfrm>
            <a:off x="1981200" y="4800600"/>
            <a:ext cx="3962400" cy="1219200"/>
          </a:xfrm>
          <a:prstGeom prst="wedgeRectCallout">
            <a:avLst>
              <a:gd name="adj1" fmla="val -4610"/>
              <a:gd name="adj2" fmla="val -77662"/>
            </a:avLst>
          </a:prstGeom>
          <a:solidFill>
            <a:srgbClr val="00518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Franklin Gothic Book" pitchFamily="34" charset="0"/>
              </a:rPr>
              <a:t>1 in 5 students say they skipped or deferred a class because of the expense of required course materials.</a:t>
            </a:r>
          </a:p>
          <a:p>
            <a:pPr algn="ctr"/>
            <a:r>
              <a:rPr lang="en-US" dirty="0">
                <a:latin typeface="Franklin Gothic Book" pitchFamily="34" charset="0"/>
              </a:rPr>
              <a:t> </a:t>
            </a:r>
            <a:r>
              <a:rPr lang="en-US" sz="1050" dirty="0">
                <a:latin typeface="Franklin Gothic Book" pitchFamily="34" charset="0"/>
              </a:rPr>
              <a:t>Source: National Follett Student Survey, 2012</a:t>
            </a:r>
          </a:p>
        </p:txBody>
      </p:sp>
      <p:graphicFrame>
        <p:nvGraphicFramePr>
          <p:cNvPr id="6" name="Chart 5"/>
          <p:cNvGraphicFramePr/>
          <p:nvPr>
            <p:extLst/>
          </p:nvPr>
        </p:nvGraphicFramePr>
        <p:xfrm>
          <a:off x="3162300" y="1208314"/>
          <a:ext cx="5867400" cy="3426191"/>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p:txBody>
          <a:bodyPr>
            <a:normAutofit/>
          </a:bodyPr>
          <a:lstStyle/>
          <a:p>
            <a:r>
              <a:rPr lang="en-US" sz="3200" b="0" dirty="0">
                <a:solidFill>
                  <a:schemeClr val="tx1"/>
                </a:solidFill>
                <a:effectLst/>
                <a:latin typeface="+mn-lt"/>
                <a:cs typeface="Helvetica"/>
              </a:rPr>
              <a:t>The Challenge</a:t>
            </a:r>
          </a:p>
        </p:txBody>
      </p:sp>
      <p:sp>
        <p:nvSpPr>
          <p:cNvPr id="3" name="Rectangle 2"/>
          <p:cNvSpPr/>
          <p:nvPr/>
        </p:nvSpPr>
        <p:spPr>
          <a:xfrm>
            <a:off x="7620001" y="6400801"/>
            <a:ext cx="3113929" cy="307777"/>
          </a:xfrm>
          <a:prstGeom prst="rect">
            <a:avLst/>
          </a:prstGeom>
        </p:spPr>
        <p:txBody>
          <a:bodyPr wrap="none">
            <a:spAutoFit/>
          </a:bodyPr>
          <a:lstStyle/>
          <a:p>
            <a:r>
              <a:rPr lang="en-US" sz="1400" dirty="0">
                <a:solidFill>
                  <a:srgbClr val="00338E"/>
                </a:solidFill>
              </a:rPr>
              <a:t>Purdue University, IRB #1211012963</a:t>
            </a:r>
          </a:p>
        </p:txBody>
      </p:sp>
    </p:spTree>
    <p:extLst>
      <p:ext uri="{BB962C8B-B14F-4D97-AF65-F5344CB8AC3E}">
        <p14:creationId xmlns:p14="http://schemas.microsoft.com/office/powerpoint/2010/main" val="26596150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6"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US" sz="3200" dirty="0">
                <a:latin typeface="+mn-lt"/>
                <a:cs typeface="Helvetica"/>
              </a:rPr>
              <a:t/>
            </a:r>
            <a:br>
              <a:rPr lang="en-US" sz="3200" dirty="0">
                <a:latin typeface="+mn-lt"/>
                <a:cs typeface="Helvetica"/>
              </a:rPr>
            </a:br>
            <a:r>
              <a:rPr lang="en-US" sz="3200" b="0" dirty="0">
                <a:solidFill>
                  <a:schemeClr val="tx1"/>
                </a:solidFill>
                <a:effectLst/>
                <a:latin typeface="+mn-lt"/>
                <a:cs typeface="Helvetica"/>
              </a:rPr>
              <a:t>The Challenge</a:t>
            </a:r>
            <a:r>
              <a:rPr lang="en-US" sz="3200" dirty="0">
                <a:solidFill>
                  <a:srgbClr val="E67000"/>
                </a:solidFill>
                <a:latin typeface="Helvetica"/>
                <a:cs typeface="Helvetica"/>
              </a:rPr>
              <a:t/>
            </a:r>
            <a:br>
              <a:rPr lang="en-US" sz="3200" dirty="0">
                <a:solidFill>
                  <a:srgbClr val="E67000"/>
                </a:solidFill>
                <a:latin typeface="Helvetica"/>
                <a:cs typeface="Helvetica"/>
              </a:rPr>
            </a:br>
            <a:endParaRPr lang="en-US" sz="3200" dirty="0">
              <a:solidFill>
                <a:srgbClr val="E67000"/>
              </a:solidFill>
              <a:latin typeface="Helvetica"/>
              <a:cs typeface="Helvetica"/>
            </a:endParaRPr>
          </a:p>
        </p:txBody>
      </p:sp>
      <p:graphicFrame>
        <p:nvGraphicFramePr>
          <p:cNvPr id="4" name="Content Placeholder 3"/>
          <p:cNvGraphicFramePr>
            <a:graphicFrameLocks noGrp="1"/>
          </p:cNvGraphicFramePr>
          <p:nvPr>
            <p:ph idx="1"/>
            <p:extLst/>
          </p:nvPr>
        </p:nvGraphicFramePr>
        <p:xfrm>
          <a:off x="2405743" y="1600202"/>
          <a:ext cx="7413172" cy="387531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192992" y="5181601"/>
            <a:ext cx="7806016" cy="461665"/>
          </a:xfrm>
          <a:prstGeom prst="rect">
            <a:avLst/>
          </a:prstGeom>
          <a:noFill/>
        </p:spPr>
        <p:txBody>
          <a:bodyPr wrap="none" rtlCol="0">
            <a:spAutoFit/>
          </a:bodyPr>
          <a:lstStyle/>
          <a:p>
            <a:r>
              <a:rPr lang="en-US" sz="2400" dirty="0">
                <a:solidFill>
                  <a:srgbClr val="00338E"/>
                </a:solidFill>
                <a:latin typeface="Helvetica Neue"/>
                <a:cs typeface="Helvetica Neue"/>
              </a:rPr>
              <a:t>33% reported because the textbook was too expensive</a:t>
            </a:r>
          </a:p>
        </p:txBody>
      </p:sp>
      <p:sp>
        <p:nvSpPr>
          <p:cNvPr id="8" name="Rectangle 7"/>
          <p:cNvSpPr/>
          <p:nvPr/>
        </p:nvSpPr>
        <p:spPr>
          <a:xfrm>
            <a:off x="7620001" y="6400801"/>
            <a:ext cx="3113929" cy="307777"/>
          </a:xfrm>
          <a:prstGeom prst="rect">
            <a:avLst/>
          </a:prstGeom>
        </p:spPr>
        <p:txBody>
          <a:bodyPr wrap="none">
            <a:spAutoFit/>
          </a:bodyPr>
          <a:lstStyle/>
          <a:p>
            <a:r>
              <a:rPr lang="en-US" sz="1400" dirty="0">
                <a:solidFill>
                  <a:srgbClr val="00338E"/>
                </a:solidFill>
              </a:rPr>
              <a:t>Purdue University, IRB #1211012963</a:t>
            </a:r>
          </a:p>
        </p:txBody>
      </p:sp>
    </p:spTree>
    <p:extLst>
      <p:ext uri="{BB962C8B-B14F-4D97-AF65-F5344CB8AC3E}">
        <p14:creationId xmlns:p14="http://schemas.microsoft.com/office/powerpoint/2010/main" val="3008121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mn-lt"/>
                <a:cs typeface="Helvetica"/>
              </a:rPr>
              <a:t/>
            </a:r>
            <a:br>
              <a:rPr lang="en-US" dirty="0" smtClean="0">
                <a:latin typeface="+mn-lt"/>
                <a:cs typeface="Helvetica"/>
              </a:rPr>
            </a:br>
            <a:r>
              <a:rPr lang="en-US" b="0" dirty="0">
                <a:solidFill>
                  <a:schemeClr val="tx1"/>
                </a:solidFill>
                <a:effectLst/>
                <a:latin typeface="+mn-lt"/>
                <a:cs typeface="Helvetica"/>
              </a:rPr>
              <a:t>The </a:t>
            </a:r>
            <a:r>
              <a:rPr lang="en-US" b="0" dirty="0" err="1">
                <a:solidFill>
                  <a:schemeClr val="tx1"/>
                </a:solidFill>
                <a:effectLst/>
                <a:latin typeface="+mn-lt"/>
                <a:cs typeface="Helvetica"/>
              </a:rPr>
              <a:t>includED</a:t>
            </a:r>
            <a:r>
              <a:rPr lang="en-US" b="0" baseline="30000" dirty="0">
                <a:solidFill>
                  <a:schemeClr val="tx1"/>
                </a:solidFill>
                <a:effectLst/>
                <a:latin typeface="+mn-lt"/>
                <a:cs typeface="Helvetica"/>
              </a:rPr>
              <a:t>®</a:t>
            </a:r>
            <a:r>
              <a:rPr lang="en-US" b="0" dirty="0">
                <a:solidFill>
                  <a:schemeClr val="tx1"/>
                </a:solidFill>
                <a:effectLst/>
                <a:latin typeface="+mn-lt"/>
                <a:cs typeface="Helvetica"/>
              </a:rPr>
              <a:t> Program at IPFW</a:t>
            </a:r>
            <a:r>
              <a:rPr lang="en-US" b="0" dirty="0" smtClean="0">
                <a:solidFill>
                  <a:schemeClr val="tx1"/>
                </a:solidFill>
                <a:effectLst/>
                <a:latin typeface="Helvetica"/>
                <a:cs typeface="Helvetica"/>
              </a:rPr>
              <a:t/>
            </a:r>
            <a:br>
              <a:rPr lang="en-US" b="0" dirty="0" smtClean="0">
                <a:solidFill>
                  <a:schemeClr val="tx1"/>
                </a:solidFill>
                <a:effectLst/>
                <a:latin typeface="Helvetica"/>
                <a:cs typeface="Helvetica"/>
              </a:rPr>
            </a:br>
            <a:endParaRPr lang="en-US" b="0" dirty="0">
              <a:solidFill>
                <a:schemeClr val="tx1"/>
              </a:solidFill>
              <a:effectLst/>
              <a:latin typeface="Helvetica"/>
              <a:cs typeface="Helvetica"/>
            </a:endParaRPr>
          </a:p>
        </p:txBody>
      </p:sp>
      <p:sp>
        <p:nvSpPr>
          <p:cNvPr id="3" name="Content Placeholder 2"/>
          <p:cNvSpPr>
            <a:spLocks noGrp="1"/>
          </p:cNvSpPr>
          <p:nvPr>
            <p:ph idx="1"/>
          </p:nvPr>
        </p:nvSpPr>
        <p:spPr>
          <a:xfrm>
            <a:off x="1981200" y="1219201"/>
            <a:ext cx="8229600" cy="1295400"/>
          </a:xfrm>
        </p:spPr>
        <p:txBody>
          <a:bodyPr>
            <a:normAutofit fontScale="85000" lnSpcReduction="10000"/>
          </a:bodyPr>
          <a:lstStyle/>
          <a:p>
            <a:r>
              <a:rPr lang="en-US" b="1" dirty="0" smtClean="0">
                <a:solidFill>
                  <a:srgbClr val="E67000"/>
                </a:solidFill>
                <a:latin typeface="Helvetica Neue"/>
                <a:cs typeface="Helvetica Neue"/>
              </a:rPr>
              <a:t>The Solution: </a:t>
            </a:r>
            <a:r>
              <a:rPr lang="en-US" dirty="0" smtClean="0">
                <a:solidFill>
                  <a:srgbClr val="00338E"/>
                </a:solidFill>
                <a:latin typeface="Helvetica Neue"/>
                <a:cs typeface="Helvetica Neue"/>
              </a:rPr>
              <a:t>Through the </a:t>
            </a:r>
            <a:r>
              <a:rPr lang="en-US" b="1" dirty="0" smtClean="0">
                <a:solidFill>
                  <a:srgbClr val="00338E"/>
                </a:solidFill>
                <a:latin typeface="Helvetica Neue"/>
                <a:cs typeface="Helvetica Neue"/>
              </a:rPr>
              <a:t>includED</a:t>
            </a:r>
            <a:r>
              <a:rPr lang="en-US" dirty="0" smtClean="0">
                <a:solidFill>
                  <a:srgbClr val="00338E"/>
                </a:solidFill>
                <a:latin typeface="Helvetica Neue"/>
                <a:cs typeface="Helvetica Neue"/>
              </a:rPr>
              <a:t> program, all required course materials were delivered to students before the first day of class.</a:t>
            </a:r>
            <a:endParaRPr lang="en-US" dirty="0">
              <a:solidFill>
                <a:srgbClr val="00338E"/>
              </a:solidFill>
              <a:latin typeface="Helvetica Neue"/>
              <a:cs typeface="Helvetica Neue"/>
            </a:endParaRPr>
          </a:p>
        </p:txBody>
      </p:sp>
      <p:pic>
        <p:nvPicPr>
          <p:cNvPr id="4" name="Picture 3"/>
          <p:cNvPicPr>
            <a:picLocks noChangeAspect="1"/>
          </p:cNvPicPr>
          <p:nvPr/>
        </p:nvPicPr>
        <p:blipFill>
          <a:blip r:embed="rId2"/>
          <a:stretch>
            <a:fillRect/>
          </a:stretch>
        </p:blipFill>
        <p:spPr>
          <a:xfrm>
            <a:off x="4906726" y="2362200"/>
            <a:ext cx="2484675" cy="3733800"/>
          </a:xfrm>
          <a:prstGeom prst="rect">
            <a:avLst/>
          </a:prstGeom>
        </p:spPr>
      </p:pic>
    </p:spTree>
    <p:extLst>
      <p:ext uri="{BB962C8B-B14F-4D97-AF65-F5344CB8AC3E}">
        <p14:creationId xmlns:p14="http://schemas.microsoft.com/office/powerpoint/2010/main" val="416164377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mn-lt"/>
                <a:cs typeface="Helvetica"/>
              </a:rPr>
              <a:t/>
            </a:r>
            <a:br>
              <a:rPr lang="en-US" dirty="0" smtClean="0">
                <a:latin typeface="+mn-lt"/>
                <a:cs typeface="Helvetica"/>
              </a:rPr>
            </a:br>
            <a:r>
              <a:rPr lang="en-US" b="0" dirty="0">
                <a:solidFill>
                  <a:schemeClr val="tx1"/>
                </a:solidFill>
                <a:effectLst/>
                <a:latin typeface="+mn-lt"/>
                <a:cs typeface="Helvetica"/>
              </a:rPr>
              <a:t>The </a:t>
            </a:r>
            <a:r>
              <a:rPr lang="en-US" b="0" dirty="0" err="1">
                <a:solidFill>
                  <a:schemeClr val="tx1"/>
                </a:solidFill>
                <a:effectLst/>
                <a:latin typeface="+mn-lt"/>
                <a:cs typeface="Helvetica"/>
              </a:rPr>
              <a:t>includED</a:t>
            </a:r>
            <a:r>
              <a:rPr lang="en-US" b="0" baseline="30000" dirty="0">
                <a:solidFill>
                  <a:schemeClr val="tx1"/>
                </a:solidFill>
                <a:effectLst/>
                <a:latin typeface="+mn-lt"/>
                <a:cs typeface="Helvetica"/>
              </a:rPr>
              <a:t>®</a:t>
            </a:r>
            <a:r>
              <a:rPr lang="en-US" b="0" dirty="0">
                <a:solidFill>
                  <a:schemeClr val="tx1"/>
                </a:solidFill>
                <a:effectLst/>
                <a:latin typeface="+mn-lt"/>
                <a:cs typeface="Helvetica"/>
              </a:rPr>
              <a:t> Program at IPFW</a:t>
            </a:r>
            <a:r>
              <a:rPr lang="en-US" b="0" dirty="0" smtClean="0">
                <a:solidFill>
                  <a:schemeClr val="tx1"/>
                </a:solidFill>
                <a:effectLst/>
                <a:latin typeface="Helvetica"/>
                <a:cs typeface="Helvetica"/>
              </a:rPr>
              <a:t/>
            </a:r>
            <a:br>
              <a:rPr lang="en-US" b="0" dirty="0" smtClean="0">
                <a:solidFill>
                  <a:schemeClr val="tx1"/>
                </a:solidFill>
                <a:effectLst/>
                <a:latin typeface="Helvetica"/>
                <a:cs typeface="Helvetica"/>
              </a:rPr>
            </a:br>
            <a:endParaRPr lang="en-US" b="0" dirty="0">
              <a:solidFill>
                <a:schemeClr val="tx1"/>
              </a:solidFill>
              <a:effectLst/>
              <a:latin typeface="Helvetica"/>
              <a:cs typeface="Helvetica"/>
            </a:endParaRPr>
          </a:p>
        </p:txBody>
      </p:sp>
      <p:sp>
        <p:nvSpPr>
          <p:cNvPr id="3" name="Content Placeholder 2"/>
          <p:cNvSpPr>
            <a:spLocks noGrp="1"/>
          </p:cNvSpPr>
          <p:nvPr>
            <p:ph idx="1"/>
          </p:nvPr>
        </p:nvSpPr>
        <p:spPr>
          <a:xfrm>
            <a:off x="1981201" y="1600201"/>
            <a:ext cx="4386943" cy="4525963"/>
          </a:xfrm>
        </p:spPr>
        <p:txBody>
          <a:bodyPr>
            <a:noAutofit/>
          </a:bodyPr>
          <a:lstStyle/>
          <a:p>
            <a:r>
              <a:rPr lang="en-US" sz="2400" dirty="0">
                <a:solidFill>
                  <a:srgbClr val="00338E"/>
                </a:solidFill>
                <a:latin typeface="Helvetica Neue"/>
                <a:cs typeface="Helvetica Neue"/>
              </a:rPr>
              <a:t>Students in the includED section received instant access to their digital course</a:t>
            </a:r>
            <a:r>
              <a:rPr lang="en-US" sz="2400" i="1" dirty="0">
                <a:solidFill>
                  <a:srgbClr val="00338E"/>
                </a:solidFill>
                <a:latin typeface="Helvetica Neue"/>
                <a:cs typeface="Helvetica Neue"/>
              </a:rPr>
              <a:t> </a:t>
            </a:r>
            <a:r>
              <a:rPr lang="en-US" sz="2400" dirty="0">
                <a:solidFill>
                  <a:srgbClr val="00338E"/>
                </a:solidFill>
                <a:latin typeface="Helvetica Neue"/>
                <a:cs typeface="Helvetica Neue"/>
              </a:rPr>
              <a:t>materials on first day of class through the LMS.</a:t>
            </a:r>
          </a:p>
        </p:txBody>
      </p:sp>
      <p:pic>
        <p:nvPicPr>
          <p:cNvPr id="4" name="Picture 3"/>
          <p:cNvPicPr>
            <a:picLocks noChangeAspect="1"/>
          </p:cNvPicPr>
          <p:nvPr/>
        </p:nvPicPr>
        <p:blipFill>
          <a:blip r:embed="rId2"/>
          <a:stretch>
            <a:fillRect/>
          </a:stretch>
        </p:blipFill>
        <p:spPr>
          <a:xfrm>
            <a:off x="6629400" y="1600200"/>
            <a:ext cx="2895600" cy="4351312"/>
          </a:xfrm>
          <a:prstGeom prst="rect">
            <a:avLst/>
          </a:prstGeom>
        </p:spPr>
      </p:pic>
    </p:spTree>
    <p:extLst>
      <p:ext uri="{BB962C8B-B14F-4D97-AF65-F5344CB8AC3E}">
        <p14:creationId xmlns:p14="http://schemas.microsoft.com/office/powerpoint/2010/main" val="374714468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latin typeface="+mn-lt"/>
                <a:cs typeface="Helvetica"/>
              </a:rPr>
              <a:t/>
            </a:r>
            <a:br>
              <a:rPr lang="en-US" sz="3200" dirty="0">
                <a:latin typeface="+mn-lt"/>
                <a:cs typeface="Helvetica"/>
              </a:rPr>
            </a:br>
            <a:r>
              <a:rPr lang="en-US" sz="3200" b="0" dirty="0">
                <a:solidFill>
                  <a:schemeClr val="tx1"/>
                </a:solidFill>
                <a:effectLst/>
                <a:latin typeface="+mn-lt"/>
                <a:cs typeface="Helvetica"/>
              </a:rPr>
              <a:t>Managing Costs</a:t>
            </a:r>
            <a:r>
              <a:rPr lang="en-US" sz="3200" dirty="0">
                <a:solidFill>
                  <a:srgbClr val="E67000"/>
                </a:solidFill>
                <a:latin typeface="Helvetica"/>
                <a:cs typeface="Helvetica"/>
              </a:rPr>
              <a:t/>
            </a:r>
            <a:br>
              <a:rPr lang="en-US" sz="3200" dirty="0">
                <a:solidFill>
                  <a:srgbClr val="E67000"/>
                </a:solidFill>
                <a:latin typeface="Helvetica"/>
                <a:cs typeface="Helvetica"/>
              </a:rPr>
            </a:br>
            <a:endParaRPr lang="en-US" sz="3200" dirty="0">
              <a:solidFill>
                <a:srgbClr val="E67000"/>
              </a:solidFill>
              <a:latin typeface="Helvetica"/>
              <a:cs typeface="Helvetica"/>
            </a:endParaRPr>
          </a:p>
        </p:txBody>
      </p:sp>
      <p:graphicFrame>
        <p:nvGraphicFramePr>
          <p:cNvPr id="4" name="Content Placeholder 3"/>
          <p:cNvGraphicFramePr>
            <a:graphicFrameLocks noGrp="1"/>
          </p:cNvGraphicFramePr>
          <p:nvPr>
            <p:ph idx="1"/>
            <p:extLst/>
          </p:nvPr>
        </p:nvGraphicFramePr>
        <p:xfrm>
          <a:off x="1981200" y="1740804"/>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2133600" y="1192444"/>
            <a:ext cx="7772400" cy="646331"/>
          </a:xfrm>
          <a:prstGeom prst="rect">
            <a:avLst/>
          </a:prstGeom>
        </p:spPr>
        <p:txBody>
          <a:bodyPr wrap="square">
            <a:spAutoFit/>
          </a:bodyPr>
          <a:lstStyle/>
          <a:p>
            <a:r>
              <a:rPr lang="en-US" dirty="0">
                <a:solidFill>
                  <a:srgbClr val="00338E"/>
                </a:solidFill>
                <a:latin typeface="Helvetica"/>
                <a:cs typeface="Helvetica"/>
              </a:rPr>
              <a:t>To what extent do you agree with the following statements about textbooks?</a:t>
            </a:r>
            <a:endParaRPr lang="en-US" dirty="0">
              <a:solidFill>
                <a:srgbClr val="00338E"/>
              </a:solidFill>
            </a:endParaRPr>
          </a:p>
        </p:txBody>
      </p:sp>
      <p:sp>
        <p:nvSpPr>
          <p:cNvPr id="7" name="Rectangle 6"/>
          <p:cNvSpPr/>
          <p:nvPr/>
        </p:nvSpPr>
        <p:spPr>
          <a:xfrm>
            <a:off x="7620001" y="6400801"/>
            <a:ext cx="3113929" cy="307777"/>
          </a:xfrm>
          <a:prstGeom prst="rect">
            <a:avLst/>
          </a:prstGeom>
        </p:spPr>
        <p:txBody>
          <a:bodyPr wrap="none">
            <a:spAutoFit/>
          </a:bodyPr>
          <a:lstStyle/>
          <a:p>
            <a:r>
              <a:rPr lang="en-US" sz="1400" dirty="0">
                <a:solidFill>
                  <a:srgbClr val="00338E"/>
                </a:solidFill>
              </a:rPr>
              <a:t>Purdue University, IRB #1211012963</a:t>
            </a:r>
          </a:p>
        </p:txBody>
      </p:sp>
    </p:spTree>
    <p:extLst>
      <p:ext uri="{BB962C8B-B14F-4D97-AF65-F5344CB8AC3E}">
        <p14:creationId xmlns:p14="http://schemas.microsoft.com/office/powerpoint/2010/main" val="2065333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latin typeface="+mn-lt"/>
                <a:cs typeface="Helvetica"/>
              </a:rPr>
              <a:t/>
            </a:r>
            <a:br>
              <a:rPr lang="en-US" sz="3200" dirty="0">
                <a:latin typeface="+mn-lt"/>
                <a:cs typeface="Helvetica"/>
              </a:rPr>
            </a:br>
            <a:r>
              <a:rPr lang="en-US" sz="3200" b="0" dirty="0">
                <a:solidFill>
                  <a:schemeClr val="tx1"/>
                </a:solidFill>
                <a:latin typeface="+mn-lt"/>
                <a:cs typeface="Helvetica"/>
              </a:rPr>
              <a:t>Results</a:t>
            </a:r>
            <a:r>
              <a:rPr lang="en-US" sz="3200" dirty="0">
                <a:solidFill>
                  <a:srgbClr val="E67000"/>
                </a:solidFill>
                <a:latin typeface="Helvetica"/>
                <a:cs typeface="Helvetica"/>
              </a:rPr>
              <a:t/>
            </a:r>
            <a:br>
              <a:rPr lang="en-US" sz="3200" dirty="0">
                <a:solidFill>
                  <a:srgbClr val="E67000"/>
                </a:solidFill>
                <a:latin typeface="Helvetica"/>
                <a:cs typeface="Helvetica"/>
              </a:rPr>
            </a:br>
            <a:endParaRPr lang="en-US" sz="3200" dirty="0">
              <a:solidFill>
                <a:srgbClr val="E67000"/>
              </a:solidFill>
              <a:latin typeface="Helvetica"/>
              <a:cs typeface="Helvetica"/>
            </a:endParaRPr>
          </a:p>
        </p:txBody>
      </p:sp>
      <p:sp>
        <p:nvSpPr>
          <p:cNvPr id="3" name="Content Placeholder 2"/>
          <p:cNvSpPr>
            <a:spLocks noGrp="1"/>
          </p:cNvSpPr>
          <p:nvPr>
            <p:ph idx="1"/>
          </p:nvPr>
        </p:nvSpPr>
        <p:spPr/>
        <p:txBody>
          <a:bodyPr>
            <a:normAutofit/>
          </a:bodyPr>
          <a:lstStyle/>
          <a:p>
            <a:r>
              <a:rPr lang="en-US" sz="2800" dirty="0">
                <a:solidFill>
                  <a:srgbClr val="00338E"/>
                </a:solidFill>
                <a:latin typeface="Helvetica Neue"/>
                <a:cs typeface="Helvetica Neue"/>
              </a:rPr>
              <a:t>Students paid on average </a:t>
            </a:r>
            <a:r>
              <a:rPr lang="en-US" sz="2800" dirty="0">
                <a:solidFill>
                  <a:srgbClr val="E67000"/>
                </a:solidFill>
                <a:latin typeface="Helvetica Neue"/>
                <a:cs typeface="Helvetica Neue"/>
              </a:rPr>
              <a:t>40-60%</a:t>
            </a:r>
            <a:r>
              <a:rPr lang="en-US" sz="2800" dirty="0">
                <a:solidFill>
                  <a:srgbClr val="00338E"/>
                </a:solidFill>
                <a:latin typeface="Helvetica Neue"/>
                <a:cs typeface="Helvetica Neue"/>
              </a:rPr>
              <a:t> less than the price of a new textbook. </a:t>
            </a:r>
          </a:p>
          <a:p>
            <a:pPr lvl="1"/>
            <a:r>
              <a:rPr lang="en-US" dirty="0" smtClean="0">
                <a:solidFill>
                  <a:srgbClr val="00338E"/>
                </a:solidFill>
                <a:latin typeface="Helvetica Neue"/>
                <a:cs typeface="Helvetica Neue"/>
              </a:rPr>
              <a:t>In one IPFW calculus course (MA 229/230), students saved nearly </a:t>
            </a:r>
            <a:r>
              <a:rPr lang="en-US" dirty="0" smtClean="0">
                <a:solidFill>
                  <a:srgbClr val="E67000"/>
                </a:solidFill>
                <a:latin typeface="Helvetica Neue"/>
                <a:cs typeface="Helvetica Neue"/>
              </a:rPr>
              <a:t>70%</a:t>
            </a:r>
            <a:r>
              <a:rPr lang="en-US" dirty="0" smtClean="0">
                <a:solidFill>
                  <a:srgbClr val="00338E"/>
                </a:solidFill>
                <a:latin typeface="Helvetica Neue"/>
                <a:cs typeface="Helvetica Neue"/>
              </a:rPr>
              <a:t> when compared to the price of a new textbook previously used in the course. </a:t>
            </a:r>
          </a:p>
        </p:txBody>
      </p:sp>
    </p:spTree>
    <p:extLst>
      <p:ext uri="{BB962C8B-B14F-4D97-AF65-F5344CB8AC3E}">
        <p14:creationId xmlns:p14="http://schemas.microsoft.com/office/powerpoint/2010/main" val="197239595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19190" y="3429000"/>
            <a:ext cx="3472810" cy="3352800"/>
          </a:xfrm>
          <a:prstGeom prst="rect">
            <a:avLst/>
          </a:prstGeom>
          <a:effectLst/>
        </p:spPr>
      </p:pic>
      <p:sp>
        <p:nvSpPr>
          <p:cNvPr id="2" name="Title 1"/>
          <p:cNvSpPr>
            <a:spLocks noGrp="1"/>
          </p:cNvSpPr>
          <p:nvPr>
            <p:ph type="title"/>
          </p:nvPr>
        </p:nvSpPr>
        <p:spPr>
          <a:xfrm>
            <a:off x="381000" y="228600"/>
            <a:ext cx="10058400" cy="838200"/>
          </a:xfrm>
        </p:spPr>
        <p:txBody>
          <a:bodyPr/>
          <a:lstStyle/>
          <a:p>
            <a:pPr>
              <a:lnSpc>
                <a:spcPct val="100000"/>
              </a:lnSpc>
              <a:spcBef>
                <a:spcPts val="0"/>
              </a:spcBef>
            </a:pPr>
            <a:r>
              <a:rPr lang="en-US" sz="4400" dirty="0" smtClean="0">
                <a:solidFill>
                  <a:schemeClr val="tx1"/>
                </a:solidFill>
              </a:rPr>
              <a:t>Digital Content -- Key </a:t>
            </a:r>
            <a:r>
              <a:rPr lang="en-US" sz="4400" dirty="0">
                <a:solidFill>
                  <a:schemeClr val="tx1"/>
                </a:solidFill>
              </a:rPr>
              <a:t>Industry </a:t>
            </a:r>
            <a:r>
              <a:rPr lang="en-US" sz="4400" dirty="0" smtClean="0">
                <a:solidFill>
                  <a:schemeClr val="tx1"/>
                </a:solidFill>
              </a:rPr>
              <a:t>Trends</a:t>
            </a:r>
            <a:endParaRPr lang="en-US" sz="4400" dirty="0">
              <a:solidFill>
                <a:schemeClr val="tx1"/>
              </a:solidFill>
            </a:endParaRPr>
          </a:p>
        </p:txBody>
      </p:sp>
      <p:sp>
        <p:nvSpPr>
          <p:cNvPr id="3" name="Text Placeholder 2"/>
          <p:cNvSpPr>
            <a:spLocks noGrp="1"/>
          </p:cNvSpPr>
          <p:nvPr>
            <p:ph type="body" sz="quarter" idx="10"/>
          </p:nvPr>
        </p:nvSpPr>
        <p:spPr>
          <a:xfrm>
            <a:off x="409048" y="1143000"/>
            <a:ext cx="9877951" cy="5638800"/>
          </a:xfrm>
        </p:spPr>
        <p:txBody>
          <a:bodyPr/>
          <a:lstStyle/>
          <a:p>
            <a:pPr>
              <a:lnSpc>
                <a:spcPct val="100000"/>
              </a:lnSpc>
              <a:spcBef>
                <a:spcPts val="0"/>
              </a:spcBef>
            </a:pPr>
            <a:r>
              <a:rPr lang="en-US" sz="2400" dirty="0" smtClean="0"/>
              <a:t>With affordability being the key </a:t>
            </a:r>
            <a:r>
              <a:rPr lang="en-US" sz="2400" dirty="0"/>
              <a:t>driver of student purchase </a:t>
            </a:r>
            <a:r>
              <a:rPr lang="en-US" sz="2400" dirty="0" smtClean="0"/>
              <a:t>decisions, printed </a:t>
            </a:r>
            <a:r>
              <a:rPr lang="en-US" sz="2400" dirty="0"/>
              <a:t>texts have become a </a:t>
            </a:r>
            <a:r>
              <a:rPr lang="en-US" sz="2400" dirty="0" smtClean="0"/>
              <a:t>commodity</a:t>
            </a:r>
          </a:p>
          <a:p>
            <a:pPr lvl="1">
              <a:lnSpc>
                <a:spcPct val="100000"/>
              </a:lnSpc>
              <a:spcBef>
                <a:spcPts val="0"/>
              </a:spcBef>
            </a:pPr>
            <a:r>
              <a:rPr lang="en-US" sz="2000" dirty="0"/>
              <a:t>C</a:t>
            </a:r>
            <a:r>
              <a:rPr lang="en-US" sz="2000" dirty="0" smtClean="0"/>
              <a:t>reating </a:t>
            </a:r>
            <a:r>
              <a:rPr lang="en-US" sz="2000" dirty="0"/>
              <a:t>pressure on price, sales and margins for publishers &amp; college </a:t>
            </a:r>
            <a:r>
              <a:rPr lang="en-US" sz="2000" dirty="0" smtClean="0"/>
              <a:t>stores</a:t>
            </a:r>
            <a:endParaRPr lang="en-US" sz="2000" dirty="0"/>
          </a:p>
          <a:p>
            <a:pPr>
              <a:lnSpc>
                <a:spcPct val="100000"/>
              </a:lnSpc>
              <a:spcBef>
                <a:spcPts val="0"/>
              </a:spcBef>
            </a:pPr>
            <a:r>
              <a:rPr lang="en-US" sz="2400" dirty="0" smtClean="0"/>
              <a:t>Declining </a:t>
            </a:r>
            <a:r>
              <a:rPr lang="en-US" sz="2400" dirty="0"/>
              <a:t>print sales are challenging publishers to drive digital </a:t>
            </a:r>
            <a:r>
              <a:rPr lang="en-US" sz="2400" dirty="0" smtClean="0"/>
              <a:t>adoption; and they are devoting </a:t>
            </a:r>
            <a:r>
              <a:rPr lang="en-US" sz="2400" dirty="0"/>
              <a:t>significant resources to </a:t>
            </a:r>
            <a:r>
              <a:rPr lang="en-US" sz="2400" dirty="0" smtClean="0"/>
              <a:t>adoption </a:t>
            </a:r>
            <a:r>
              <a:rPr lang="en-US" sz="2400" dirty="0"/>
              <a:t>of </a:t>
            </a:r>
            <a:r>
              <a:rPr lang="en-US" sz="2400" dirty="0" smtClean="0"/>
              <a:t>90</a:t>
            </a:r>
            <a:r>
              <a:rPr lang="en-US" sz="2400" dirty="0"/>
              <a:t>%+ sell-through </a:t>
            </a:r>
            <a:r>
              <a:rPr lang="en-US" sz="2400" dirty="0" smtClean="0"/>
              <a:t>models for the sale of digital content  </a:t>
            </a:r>
            <a:endParaRPr lang="en-US" sz="2400" dirty="0"/>
          </a:p>
          <a:p>
            <a:pPr lvl="1">
              <a:lnSpc>
                <a:spcPct val="100000"/>
              </a:lnSpc>
              <a:spcBef>
                <a:spcPts val="0"/>
              </a:spcBef>
            </a:pPr>
            <a:r>
              <a:rPr lang="en-US" sz="2000" dirty="0"/>
              <a:t>Often these programs result in significant cost savings for students; unfortunately, just as often, these efforts have gone around the college store</a:t>
            </a:r>
          </a:p>
          <a:p>
            <a:pPr>
              <a:lnSpc>
                <a:spcPct val="100000"/>
              </a:lnSpc>
              <a:spcBef>
                <a:spcPts val="0"/>
              </a:spcBef>
            </a:pPr>
            <a:r>
              <a:rPr lang="en-US" sz="2400" dirty="0" err="1" smtClean="0"/>
              <a:t>etextbooks</a:t>
            </a:r>
            <a:r>
              <a:rPr lang="en-US" sz="2400" dirty="0" smtClean="0"/>
              <a:t> </a:t>
            </a:r>
            <a:r>
              <a:rPr lang="en-US" sz="2400" dirty="0"/>
              <a:t>have been in the market </a:t>
            </a:r>
            <a:r>
              <a:rPr lang="en-US" sz="2400" dirty="0" smtClean="0"/>
              <a:t>for a decade, yet they </a:t>
            </a:r>
            <a:r>
              <a:rPr lang="en-US" sz="2400" dirty="0"/>
              <a:t>haven’t grown beyond 3-5% of sales</a:t>
            </a:r>
          </a:p>
          <a:p>
            <a:pPr lvl="1">
              <a:lnSpc>
                <a:spcPct val="100000"/>
              </a:lnSpc>
              <a:spcBef>
                <a:spcPts val="0"/>
              </a:spcBef>
            </a:pPr>
            <a:r>
              <a:rPr lang="en-US" sz="2000" dirty="0" smtClean="0"/>
              <a:t>However </a:t>
            </a:r>
            <a:r>
              <a:rPr lang="en-US" sz="2000" dirty="0"/>
              <a:t>in certain academic disciplines, </a:t>
            </a:r>
            <a:r>
              <a:rPr lang="en-US" sz="2000" dirty="0" smtClean="0"/>
              <a:t>adaptive learning products </a:t>
            </a:r>
            <a:r>
              <a:rPr lang="en-US" sz="2000" dirty="0"/>
              <a:t>are replacing traditional textbook </a:t>
            </a:r>
            <a:r>
              <a:rPr lang="en-US" sz="2000" dirty="0" smtClean="0"/>
              <a:t>formats</a:t>
            </a:r>
          </a:p>
          <a:p>
            <a:pPr lvl="1">
              <a:lnSpc>
                <a:spcPct val="100000"/>
              </a:lnSpc>
              <a:spcBef>
                <a:spcPts val="0"/>
              </a:spcBef>
            </a:pPr>
            <a:r>
              <a:rPr lang="en-US" sz="2000" dirty="0" smtClean="0"/>
              <a:t>These products have become a very significant </a:t>
            </a:r>
            <a:r>
              <a:rPr lang="en-US" sz="2000" dirty="0"/>
              <a:t>revenue source for </a:t>
            </a:r>
            <a:r>
              <a:rPr lang="en-US" sz="2000" dirty="0" smtClean="0"/>
              <a:t>publishers and stores, as well as Amazon and other players</a:t>
            </a:r>
            <a:endParaRPr lang="en-US" sz="2000" dirty="0"/>
          </a:p>
          <a:p>
            <a:pPr lvl="1">
              <a:lnSpc>
                <a:spcPct val="100000"/>
              </a:lnSpc>
              <a:spcBef>
                <a:spcPts val="0"/>
              </a:spcBef>
            </a:pPr>
            <a:endParaRPr lang="en-US" sz="1800" dirty="0"/>
          </a:p>
        </p:txBody>
      </p:sp>
    </p:spTree>
    <p:extLst>
      <p:ext uri="{BB962C8B-B14F-4D97-AF65-F5344CB8AC3E}">
        <p14:creationId xmlns:p14="http://schemas.microsoft.com/office/powerpoint/2010/main" val="1748798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99989" y="379757"/>
            <a:ext cx="8210811" cy="792162"/>
          </a:xfrm>
        </p:spPr>
        <p:txBody>
          <a:bodyPr>
            <a:noAutofit/>
          </a:bodyPr>
          <a:lstStyle/>
          <a:p>
            <a:r>
              <a:rPr lang="en-US" dirty="0">
                <a:latin typeface="Arial"/>
                <a:cs typeface="Arial"/>
              </a:rPr>
              <a:t/>
            </a:r>
            <a:br>
              <a:rPr lang="en-US" dirty="0">
                <a:latin typeface="Arial"/>
                <a:cs typeface="Arial"/>
              </a:rPr>
            </a:br>
            <a:r>
              <a:rPr lang="en-US" b="0" dirty="0">
                <a:solidFill>
                  <a:schemeClr val="tx1"/>
                </a:solidFill>
                <a:effectLst/>
                <a:latin typeface="+mn-lt"/>
                <a:cs typeface="Arial"/>
              </a:rPr>
              <a:t>The Results - Growth</a:t>
            </a:r>
            <a:r>
              <a:rPr lang="en-US" dirty="0">
                <a:solidFill>
                  <a:schemeClr val="tx1"/>
                </a:solidFill>
                <a:effectLst/>
                <a:cs typeface="Helvetica"/>
              </a:rPr>
              <a:t/>
            </a:r>
            <a:br>
              <a:rPr lang="en-US" dirty="0">
                <a:solidFill>
                  <a:schemeClr val="tx1"/>
                </a:solidFill>
                <a:effectLst/>
                <a:cs typeface="Helvetica"/>
              </a:rPr>
            </a:br>
            <a:endParaRPr lang="en-US" dirty="0">
              <a:solidFill>
                <a:schemeClr val="tx1"/>
              </a:solidFill>
              <a:effectLst/>
              <a:cs typeface="Helvetica"/>
            </a:endParaRPr>
          </a:p>
        </p:txBody>
      </p:sp>
      <p:sp>
        <p:nvSpPr>
          <p:cNvPr id="11" name="Rectangle 10"/>
          <p:cNvSpPr/>
          <p:nvPr/>
        </p:nvSpPr>
        <p:spPr>
          <a:xfrm>
            <a:off x="4931079" y="5603342"/>
            <a:ext cx="2665424" cy="338554"/>
          </a:xfrm>
          <a:prstGeom prst="rect">
            <a:avLst/>
          </a:prstGeom>
          <a:solidFill>
            <a:schemeClr val="bg1"/>
          </a:solidFill>
        </p:spPr>
        <p:txBody>
          <a:bodyPr wrap="square">
            <a:spAutoFit/>
          </a:bodyPr>
          <a:lstStyle/>
          <a:p>
            <a:pPr algn="ctr"/>
            <a:r>
              <a:rPr lang="en-US" sz="1600" dirty="0" err="1">
                <a:solidFill>
                  <a:schemeClr val="accent1"/>
                </a:solidFill>
                <a:latin typeface="HelveticaNeueLT Std Lt"/>
                <a:ea typeface="Arial"/>
                <a:cs typeface="Arial"/>
                <a:sym typeface="Arial"/>
              </a:rPr>
              <a:t>IPFW</a:t>
            </a:r>
            <a:r>
              <a:rPr lang="en-US" sz="1600" dirty="0">
                <a:solidFill>
                  <a:schemeClr val="accent1"/>
                </a:solidFill>
                <a:latin typeface="HelveticaNeueLT Std Lt"/>
                <a:ea typeface="Arial"/>
                <a:cs typeface="Arial"/>
                <a:sym typeface="Arial"/>
              </a:rPr>
              <a:t> includED Classes</a:t>
            </a:r>
            <a:endParaRPr lang="en-US" sz="1600" dirty="0">
              <a:solidFill>
                <a:schemeClr val="accent1"/>
              </a:solidFill>
              <a:latin typeface="HelveticaNeueLT Std Lt"/>
              <a:cs typeface="Helvetica Neue"/>
            </a:endParaRPr>
          </a:p>
        </p:txBody>
      </p:sp>
      <p:graphicFrame>
        <p:nvGraphicFramePr>
          <p:cNvPr id="6" name="Chart 5"/>
          <p:cNvGraphicFramePr/>
          <p:nvPr>
            <p:extLst/>
          </p:nvPr>
        </p:nvGraphicFramePr>
        <p:xfrm>
          <a:off x="1524000" y="1188720"/>
          <a:ext cx="8823960" cy="4282570"/>
        </p:xfrm>
        <a:graphic>
          <a:graphicData uri="http://schemas.openxmlformats.org/drawingml/2006/chart">
            <c:chart xmlns:c="http://schemas.openxmlformats.org/drawingml/2006/chart" xmlns:r="http://schemas.openxmlformats.org/officeDocument/2006/relationships" r:id="rId3"/>
          </a:graphicData>
        </a:graphic>
      </p:graphicFrame>
      <p:sp>
        <p:nvSpPr>
          <p:cNvPr id="20" name="TextBox 64"/>
          <p:cNvSpPr txBox="1">
            <a:spLocks noChangeArrowheads="1"/>
          </p:cNvSpPr>
          <p:nvPr/>
        </p:nvSpPr>
        <p:spPr bwMode="auto">
          <a:xfrm>
            <a:off x="2225040" y="1181201"/>
            <a:ext cx="4083902" cy="18158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002E65"/>
              </a:buClr>
              <a:buFont typeface="Arial" pitchFamily="34" charset="0"/>
              <a:buChar char="•"/>
              <a:defRPr sz="2500">
                <a:solidFill>
                  <a:srgbClr val="17375E"/>
                </a:solidFill>
                <a:latin typeface="Arial" pitchFamily="34" charset="0"/>
                <a:ea typeface="MS PGothic" pitchFamily="34" charset="-128"/>
                <a:cs typeface="Arial" pitchFamily="34" charset="0"/>
              </a:defRPr>
            </a:lvl1pPr>
            <a:lvl2pPr marL="742950" indent="-285750" eaLnBrk="0" hangingPunct="0">
              <a:spcBef>
                <a:spcPct val="20000"/>
              </a:spcBef>
              <a:buClr>
                <a:srgbClr val="002E65"/>
              </a:buClr>
              <a:buFont typeface="Arial" pitchFamily="34" charset="0"/>
              <a:buChar char="–"/>
              <a:defRPr sz="2200">
                <a:solidFill>
                  <a:srgbClr val="17375E"/>
                </a:solidFill>
                <a:latin typeface="Arial" pitchFamily="34" charset="0"/>
                <a:ea typeface="Arial" pitchFamily="34" charset="0"/>
                <a:cs typeface="Arial" pitchFamily="34" charset="0"/>
              </a:defRPr>
            </a:lvl2pPr>
            <a:lvl3pPr marL="1143000" indent="-228600" eaLnBrk="0" hangingPunct="0">
              <a:spcBef>
                <a:spcPct val="20000"/>
              </a:spcBef>
              <a:buClr>
                <a:srgbClr val="002E65"/>
              </a:buClr>
              <a:buFont typeface="Arial" pitchFamily="34" charset="0"/>
              <a:buChar char="•"/>
              <a:defRPr>
                <a:solidFill>
                  <a:srgbClr val="17375E"/>
                </a:solidFill>
                <a:latin typeface="Arial" pitchFamily="34" charset="0"/>
                <a:ea typeface="Arial" pitchFamily="34" charset="0"/>
                <a:cs typeface="Arial" pitchFamily="34" charset="0"/>
              </a:defRPr>
            </a:lvl3pPr>
            <a:lvl4pPr marL="1600200" indent="-228600" eaLnBrk="0" hangingPunct="0">
              <a:spcBef>
                <a:spcPct val="20000"/>
              </a:spcBef>
              <a:buClr>
                <a:srgbClr val="E67000"/>
              </a:buClr>
              <a:buFont typeface="Arial" pitchFamily="34" charset="0"/>
              <a:buChar char="–"/>
              <a:defRPr sz="2000">
                <a:solidFill>
                  <a:schemeClr val="tx1"/>
                </a:solidFill>
                <a:latin typeface="Arial" pitchFamily="34" charset="0"/>
                <a:ea typeface="Arial" pitchFamily="34" charset="0"/>
                <a:cs typeface="Arial" pitchFamily="34" charset="0"/>
              </a:defRPr>
            </a:lvl4pPr>
            <a:lvl5pPr marL="2057400" indent="-228600" eaLnBrk="0" hangingPunct="0">
              <a:spcBef>
                <a:spcPct val="20000"/>
              </a:spcBef>
              <a:buClr>
                <a:srgbClr val="E67000"/>
              </a:buClr>
              <a:buFont typeface="Arial" pitchFamily="34" charset="0"/>
              <a:buChar char="»"/>
              <a:defRPr sz="2000">
                <a:solidFill>
                  <a:schemeClr val="tx1"/>
                </a:solidFill>
                <a:latin typeface="Arial" pitchFamily="34" charset="0"/>
                <a:ea typeface="Arial" pitchFamily="34" charset="0"/>
                <a:cs typeface="Arial" pitchFamily="34" charset="0"/>
              </a:defRPr>
            </a:lvl5pPr>
            <a:lvl6pPr marL="2514600" indent="-228600" eaLnBrk="0" fontAlgn="base" hangingPunct="0">
              <a:spcBef>
                <a:spcPct val="20000"/>
              </a:spcBef>
              <a:spcAft>
                <a:spcPct val="0"/>
              </a:spcAft>
              <a:buClr>
                <a:srgbClr val="E67000"/>
              </a:buClr>
              <a:buFont typeface="Arial" pitchFamily="34" charset="0"/>
              <a:buChar char="»"/>
              <a:defRPr sz="2000">
                <a:solidFill>
                  <a:schemeClr val="tx1"/>
                </a:solidFill>
                <a:latin typeface="Arial" pitchFamily="34" charset="0"/>
                <a:ea typeface="Arial" pitchFamily="34" charset="0"/>
                <a:cs typeface="Arial" pitchFamily="34" charset="0"/>
              </a:defRPr>
            </a:lvl6pPr>
            <a:lvl7pPr marL="2971800" indent="-228600" eaLnBrk="0" fontAlgn="base" hangingPunct="0">
              <a:spcBef>
                <a:spcPct val="20000"/>
              </a:spcBef>
              <a:spcAft>
                <a:spcPct val="0"/>
              </a:spcAft>
              <a:buClr>
                <a:srgbClr val="E67000"/>
              </a:buClr>
              <a:buFont typeface="Arial" pitchFamily="34" charset="0"/>
              <a:buChar char="»"/>
              <a:defRPr sz="2000">
                <a:solidFill>
                  <a:schemeClr val="tx1"/>
                </a:solidFill>
                <a:latin typeface="Arial" pitchFamily="34" charset="0"/>
                <a:ea typeface="Arial" pitchFamily="34" charset="0"/>
                <a:cs typeface="Arial" pitchFamily="34" charset="0"/>
              </a:defRPr>
            </a:lvl7pPr>
            <a:lvl8pPr marL="3429000" indent="-228600" eaLnBrk="0" fontAlgn="base" hangingPunct="0">
              <a:spcBef>
                <a:spcPct val="20000"/>
              </a:spcBef>
              <a:spcAft>
                <a:spcPct val="0"/>
              </a:spcAft>
              <a:buClr>
                <a:srgbClr val="E67000"/>
              </a:buClr>
              <a:buFont typeface="Arial" pitchFamily="34" charset="0"/>
              <a:buChar char="»"/>
              <a:defRPr sz="2000">
                <a:solidFill>
                  <a:schemeClr val="tx1"/>
                </a:solidFill>
                <a:latin typeface="Arial" pitchFamily="34" charset="0"/>
                <a:ea typeface="Arial" pitchFamily="34" charset="0"/>
                <a:cs typeface="Arial" pitchFamily="34" charset="0"/>
              </a:defRPr>
            </a:lvl8pPr>
            <a:lvl9pPr marL="3886200" indent="-228600" eaLnBrk="0" fontAlgn="base" hangingPunct="0">
              <a:spcBef>
                <a:spcPct val="20000"/>
              </a:spcBef>
              <a:spcAft>
                <a:spcPct val="0"/>
              </a:spcAft>
              <a:buClr>
                <a:srgbClr val="E67000"/>
              </a:buClr>
              <a:buFont typeface="Arial" pitchFamily="34" charset="0"/>
              <a:buChar char="»"/>
              <a:defRPr sz="2000">
                <a:solidFill>
                  <a:schemeClr val="tx1"/>
                </a:solidFill>
                <a:latin typeface="Arial" pitchFamily="34" charset="0"/>
                <a:ea typeface="Arial" pitchFamily="34" charset="0"/>
                <a:cs typeface="Arial" pitchFamily="34" charset="0"/>
              </a:defRPr>
            </a:lvl9pPr>
          </a:lstStyle>
          <a:p>
            <a:pPr eaLnBrk="1" hangingPunct="1">
              <a:spcBef>
                <a:spcPct val="0"/>
              </a:spcBef>
              <a:buClrTx/>
              <a:buFontTx/>
              <a:buNone/>
            </a:pPr>
            <a:r>
              <a:rPr lang="en-US" altLang="en-US" sz="1800" dirty="0">
                <a:solidFill>
                  <a:srgbClr val="6973A5"/>
                </a:solidFill>
                <a:latin typeface="HelveticaNeueLT Std Lt"/>
              </a:rPr>
              <a:t>Since 2012, includED @ </a:t>
            </a:r>
            <a:r>
              <a:rPr lang="en-US" altLang="en-US" sz="1800" dirty="0" err="1">
                <a:solidFill>
                  <a:srgbClr val="6973A5"/>
                </a:solidFill>
                <a:latin typeface="HelveticaNeueLT Std Lt"/>
              </a:rPr>
              <a:t>IPFW</a:t>
            </a:r>
            <a:endParaRPr lang="en-US" altLang="en-US" sz="1800" dirty="0">
              <a:solidFill>
                <a:srgbClr val="6973A5"/>
              </a:solidFill>
              <a:latin typeface="HelveticaNeueLT Std Lt"/>
            </a:endParaRPr>
          </a:p>
          <a:p>
            <a:pPr eaLnBrk="1" hangingPunct="1">
              <a:spcBef>
                <a:spcPct val="0"/>
              </a:spcBef>
              <a:buClrTx/>
              <a:buFontTx/>
              <a:buNone/>
            </a:pPr>
            <a:r>
              <a:rPr lang="en-US" altLang="en-US" sz="4000" dirty="0">
                <a:solidFill>
                  <a:schemeClr val="tx2"/>
                </a:solidFill>
                <a:latin typeface="HelveticaNeueLT Std Lt"/>
              </a:rPr>
              <a:t>has grown by</a:t>
            </a:r>
          </a:p>
          <a:p>
            <a:pPr algn="r" eaLnBrk="1" hangingPunct="1">
              <a:spcBef>
                <a:spcPct val="0"/>
              </a:spcBef>
              <a:buClrTx/>
              <a:buNone/>
            </a:pPr>
            <a:r>
              <a:rPr lang="en-US" sz="5400" dirty="0">
                <a:solidFill>
                  <a:srgbClr val="EEAF00"/>
                </a:solidFill>
                <a:latin typeface="HelveticaNeueLT Std Lt"/>
                <a:cs typeface="Arial Black" charset="0"/>
              </a:rPr>
              <a:t>     ~</a:t>
            </a:r>
            <a:r>
              <a:rPr lang="en-US" sz="5400" b="1" dirty="0">
                <a:solidFill>
                  <a:srgbClr val="EEAF00"/>
                </a:solidFill>
                <a:latin typeface="HelveticaNeueLT Std Lt"/>
                <a:cs typeface="Arial Black" charset="0"/>
              </a:rPr>
              <a:t>300%</a:t>
            </a:r>
          </a:p>
        </p:txBody>
      </p:sp>
    </p:spTree>
    <p:extLst>
      <p:ext uri="{BB962C8B-B14F-4D97-AF65-F5344CB8AC3E}">
        <p14:creationId xmlns:p14="http://schemas.microsoft.com/office/powerpoint/2010/main" val="185109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b="14350"/>
          <a:stretch/>
        </p:blipFill>
        <p:spPr>
          <a:xfrm>
            <a:off x="1524000" y="1143000"/>
            <a:ext cx="9144000" cy="5141068"/>
          </a:xfrm>
          <a:prstGeom prst="rect">
            <a:avLst/>
          </a:prstGeom>
        </p:spPr>
      </p:pic>
      <p:sp>
        <p:nvSpPr>
          <p:cNvPr id="3" name="Title 2"/>
          <p:cNvSpPr>
            <a:spLocks noGrp="1"/>
          </p:cNvSpPr>
          <p:nvPr>
            <p:ph type="title"/>
          </p:nvPr>
        </p:nvSpPr>
        <p:spPr>
          <a:xfrm>
            <a:off x="2012515" y="198626"/>
            <a:ext cx="8176490" cy="642911"/>
          </a:xfrm>
        </p:spPr>
        <p:txBody>
          <a:bodyPr>
            <a:normAutofit fontScale="90000"/>
          </a:bodyPr>
          <a:lstStyle/>
          <a:p>
            <a:r>
              <a:rPr lang="en-US" dirty="0" smtClean="0">
                <a:solidFill>
                  <a:schemeClr val="tx1"/>
                </a:solidFill>
                <a:latin typeface="+mn-lt"/>
              </a:rPr>
              <a:t>The Results: Impact on Learning @ </a:t>
            </a:r>
            <a:r>
              <a:rPr lang="en-US" dirty="0" err="1" smtClean="0">
                <a:solidFill>
                  <a:schemeClr val="tx1"/>
                </a:solidFill>
                <a:latin typeface="+mn-lt"/>
              </a:rPr>
              <a:t>IPFW</a:t>
            </a:r>
            <a:endParaRPr lang="en-US" dirty="0">
              <a:solidFill>
                <a:schemeClr val="tx1"/>
              </a:solidFill>
              <a:latin typeface="+mn-lt"/>
            </a:endParaRPr>
          </a:p>
        </p:txBody>
      </p:sp>
      <p:sp>
        <p:nvSpPr>
          <p:cNvPr id="28" name="Rectangle 27"/>
          <p:cNvSpPr/>
          <p:nvPr/>
        </p:nvSpPr>
        <p:spPr>
          <a:xfrm>
            <a:off x="3290171" y="1524000"/>
            <a:ext cx="5874707" cy="4602480"/>
          </a:xfrm>
          <a:prstGeom prst="rect">
            <a:avLst/>
          </a:prstGeom>
          <a:solidFill>
            <a:srgbClr val="ECEBE7">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elveticaNeueLT Std Lt"/>
            </a:endParaRPr>
          </a:p>
        </p:txBody>
      </p:sp>
      <p:grpSp>
        <p:nvGrpSpPr>
          <p:cNvPr id="2" name="Group 1"/>
          <p:cNvGrpSpPr/>
          <p:nvPr/>
        </p:nvGrpSpPr>
        <p:grpSpPr>
          <a:xfrm>
            <a:off x="3434749" y="1783081"/>
            <a:ext cx="5632499" cy="4035902"/>
            <a:chOff x="558914" y="1986985"/>
            <a:chExt cx="5323174" cy="3831997"/>
          </a:xfrm>
        </p:grpSpPr>
        <p:sp>
          <p:nvSpPr>
            <p:cNvPr id="4" name="Rectangle 3"/>
            <p:cNvSpPr>
              <a:spLocks noChangeAspect="1"/>
            </p:cNvSpPr>
            <p:nvPr/>
          </p:nvSpPr>
          <p:spPr>
            <a:xfrm>
              <a:off x="558915" y="1986985"/>
              <a:ext cx="2491880" cy="18544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elveticaNeueLT Std Lt"/>
              </a:endParaRPr>
            </a:p>
          </p:txBody>
        </p:sp>
        <p:sp>
          <p:nvSpPr>
            <p:cNvPr id="5" name="Content Placeholder 3"/>
            <p:cNvSpPr txBox="1">
              <a:spLocks/>
            </p:cNvSpPr>
            <p:nvPr/>
          </p:nvSpPr>
          <p:spPr bwMode="auto">
            <a:xfrm>
              <a:off x="558914" y="2304456"/>
              <a:ext cx="2489207" cy="137348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28600" indent="-228600" algn="l" defTabSz="914400" rtl="0" eaLnBrk="1" fontAlgn="base" latinLnBrk="0" hangingPunct="1">
                <a:lnSpc>
                  <a:spcPct val="90000"/>
                </a:lnSpc>
                <a:spcBef>
                  <a:spcPct val="20000"/>
                </a:spcBef>
                <a:spcAft>
                  <a:spcPct val="0"/>
                </a:spcAft>
                <a:buClr>
                  <a:schemeClr val="accent1"/>
                </a:buClr>
                <a:buFont typeface="Arial" panose="020B0604020202020204" pitchFamily="34" charset="0"/>
                <a:buChar char="•"/>
                <a:defRPr lang="en-US" sz="1800" kern="1200" dirty="0" smtClean="0">
                  <a:solidFill>
                    <a:schemeClr val="bg1">
                      <a:lumMod val="50000"/>
                    </a:schemeClr>
                  </a:solidFill>
                  <a:latin typeface="+mn-lt"/>
                  <a:ea typeface="+mn-ea"/>
                  <a:cs typeface="+mn-cs"/>
                </a:defRPr>
              </a:lvl1pPr>
              <a:lvl2pPr marL="511175" indent="-168275" algn="l" defTabSz="914400" rtl="0" eaLnBrk="1" fontAlgn="base" latinLnBrk="0" hangingPunct="1">
                <a:lnSpc>
                  <a:spcPct val="90000"/>
                </a:lnSpc>
                <a:spcBef>
                  <a:spcPct val="20000"/>
                </a:spcBef>
                <a:spcAft>
                  <a:spcPct val="0"/>
                </a:spcAft>
                <a:buClr>
                  <a:schemeClr val="accent1"/>
                </a:buClr>
                <a:buFont typeface="Arial" panose="020B0604020202020204" pitchFamily="34" charset="0"/>
                <a:buChar char="•"/>
                <a:defRPr lang="en-US" sz="1800" kern="1200" dirty="0" smtClean="0">
                  <a:solidFill>
                    <a:schemeClr val="bg1">
                      <a:lumMod val="50000"/>
                    </a:schemeClr>
                  </a:solidFill>
                  <a:latin typeface="+mn-lt"/>
                  <a:ea typeface="+mn-ea"/>
                  <a:cs typeface="+mn-cs"/>
                </a:defRPr>
              </a:lvl2pPr>
              <a:lvl3pPr marL="855663" indent="-169863" algn="l" defTabSz="914400" rtl="0" eaLnBrk="1" fontAlgn="base" latinLnBrk="0" hangingPunct="1">
                <a:lnSpc>
                  <a:spcPct val="90000"/>
                </a:lnSpc>
                <a:spcBef>
                  <a:spcPct val="20000"/>
                </a:spcBef>
                <a:spcAft>
                  <a:spcPct val="0"/>
                </a:spcAft>
                <a:buClr>
                  <a:schemeClr val="accent1"/>
                </a:buClr>
                <a:buFont typeface="Calibri" panose="020F0502020204030204" pitchFamily="34" charset="0"/>
                <a:buChar char="─"/>
                <a:defRPr lang="en-US" sz="1400" kern="1200" dirty="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200" kern="1200" dirty="0" smtClean="0">
                  <a:solidFill>
                    <a:schemeClr val="bg1">
                      <a:lumMod val="50000"/>
                    </a:schemeClr>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200" kern="1200" dirty="0" smtClean="0">
                  <a:solidFill>
                    <a:schemeClr val="bg1">
                      <a:lumMod val="50000"/>
                    </a:schemeClr>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a:solidFill>
                    <a:schemeClr val="bg1"/>
                  </a:solidFill>
                  <a:latin typeface="HelveticaNeueLT Std Lt"/>
                </a:rPr>
                <a:t>1.9% Rise in GPA for the Math Course</a:t>
              </a:r>
            </a:p>
          </p:txBody>
        </p:sp>
        <p:sp>
          <p:nvSpPr>
            <p:cNvPr id="15" name="Rectangle 14"/>
            <p:cNvSpPr>
              <a:spLocks noChangeAspect="1"/>
            </p:cNvSpPr>
            <p:nvPr/>
          </p:nvSpPr>
          <p:spPr>
            <a:xfrm>
              <a:off x="558914" y="3964526"/>
              <a:ext cx="2504367" cy="1854456"/>
            </a:xfrm>
            <a:prstGeom prst="rect">
              <a:avLst/>
            </a:prstGeom>
            <a:solidFill>
              <a:srgbClr val="A59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HelveticaNeueLT Std Lt"/>
              </a:endParaRPr>
            </a:p>
          </p:txBody>
        </p:sp>
        <p:sp>
          <p:nvSpPr>
            <p:cNvPr id="8" name="Content Placeholder 3"/>
            <p:cNvSpPr txBox="1">
              <a:spLocks/>
            </p:cNvSpPr>
            <p:nvPr/>
          </p:nvSpPr>
          <p:spPr bwMode="auto">
            <a:xfrm>
              <a:off x="558915" y="4005470"/>
              <a:ext cx="2489206" cy="161740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28600" indent="-228600" algn="l" defTabSz="914400" rtl="0" eaLnBrk="1" fontAlgn="base" latinLnBrk="0" hangingPunct="1">
                <a:lnSpc>
                  <a:spcPct val="90000"/>
                </a:lnSpc>
                <a:spcBef>
                  <a:spcPct val="20000"/>
                </a:spcBef>
                <a:spcAft>
                  <a:spcPct val="0"/>
                </a:spcAft>
                <a:buClr>
                  <a:schemeClr val="accent1"/>
                </a:buClr>
                <a:buFont typeface="Arial" panose="020B0604020202020204" pitchFamily="34" charset="0"/>
                <a:buChar char="•"/>
                <a:defRPr lang="en-US" sz="1800" kern="1200" dirty="0" smtClean="0">
                  <a:solidFill>
                    <a:schemeClr val="bg1">
                      <a:lumMod val="50000"/>
                    </a:schemeClr>
                  </a:solidFill>
                  <a:latin typeface="+mn-lt"/>
                  <a:ea typeface="+mn-ea"/>
                  <a:cs typeface="+mn-cs"/>
                </a:defRPr>
              </a:lvl1pPr>
              <a:lvl2pPr marL="511175" indent="-168275" algn="l" defTabSz="914400" rtl="0" eaLnBrk="1" fontAlgn="base" latinLnBrk="0" hangingPunct="1">
                <a:lnSpc>
                  <a:spcPct val="90000"/>
                </a:lnSpc>
                <a:spcBef>
                  <a:spcPct val="20000"/>
                </a:spcBef>
                <a:spcAft>
                  <a:spcPct val="0"/>
                </a:spcAft>
                <a:buClr>
                  <a:schemeClr val="accent1"/>
                </a:buClr>
                <a:buFont typeface="Arial" panose="020B0604020202020204" pitchFamily="34" charset="0"/>
                <a:buChar char="•"/>
                <a:defRPr lang="en-US" sz="1800" kern="1200" dirty="0" smtClean="0">
                  <a:solidFill>
                    <a:schemeClr val="bg1">
                      <a:lumMod val="50000"/>
                    </a:schemeClr>
                  </a:solidFill>
                  <a:latin typeface="+mn-lt"/>
                  <a:ea typeface="+mn-ea"/>
                  <a:cs typeface="+mn-cs"/>
                </a:defRPr>
              </a:lvl2pPr>
              <a:lvl3pPr marL="855663" indent="-169863" algn="l" defTabSz="914400" rtl="0" eaLnBrk="1" fontAlgn="base" latinLnBrk="0" hangingPunct="1">
                <a:lnSpc>
                  <a:spcPct val="90000"/>
                </a:lnSpc>
                <a:spcBef>
                  <a:spcPct val="20000"/>
                </a:spcBef>
                <a:spcAft>
                  <a:spcPct val="0"/>
                </a:spcAft>
                <a:buClr>
                  <a:schemeClr val="accent1"/>
                </a:buClr>
                <a:buFont typeface="Calibri" panose="020F0502020204030204" pitchFamily="34" charset="0"/>
                <a:buChar char="─"/>
                <a:defRPr lang="en-US" sz="1400" kern="1200" dirty="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200" kern="1200" dirty="0" smtClean="0">
                  <a:solidFill>
                    <a:schemeClr val="bg1">
                      <a:lumMod val="50000"/>
                    </a:schemeClr>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200" kern="1200" dirty="0" smtClean="0">
                  <a:solidFill>
                    <a:schemeClr val="bg1">
                      <a:lumMod val="50000"/>
                    </a:schemeClr>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a:solidFill>
                    <a:schemeClr val="bg1"/>
                  </a:solidFill>
                  <a:latin typeface="HelveticaNeueLT Std Lt"/>
                </a:rPr>
                <a:t>89% of Faculty Report Students Have Fewer Technical/Access Issues</a:t>
              </a:r>
            </a:p>
          </p:txBody>
        </p:sp>
        <p:sp>
          <p:nvSpPr>
            <p:cNvPr id="11" name="Rectangle 10"/>
            <p:cNvSpPr>
              <a:spLocks noChangeAspect="1"/>
            </p:cNvSpPr>
            <p:nvPr/>
          </p:nvSpPr>
          <p:spPr>
            <a:xfrm>
              <a:off x="3247897" y="1986985"/>
              <a:ext cx="2608064" cy="1854456"/>
            </a:xfrm>
            <a:prstGeom prst="rect">
              <a:avLst/>
            </a:prstGeom>
            <a:solidFill>
              <a:srgbClr val="CFA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HelveticaNeueLT Std Lt"/>
              </a:endParaRPr>
            </a:p>
          </p:txBody>
        </p:sp>
        <p:sp>
          <p:nvSpPr>
            <p:cNvPr id="6" name="Content Placeholder 3"/>
            <p:cNvSpPr txBox="1">
              <a:spLocks/>
            </p:cNvSpPr>
            <p:nvPr/>
          </p:nvSpPr>
          <p:spPr bwMode="auto">
            <a:xfrm>
              <a:off x="3236062" y="2135696"/>
              <a:ext cx="2608064" cy="141307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28600" indent="-228600" algn="l" defTabSz="914400" rtl="0" eaLnBrk="1" fontAlgn="base" latinLnBrk="0" hangingPunct="1">
                <a:lnSpc>
                  <a:spcPct val="90000"/>
                </a:lnSpc>
                <a:spcBef>
                  <a:spcPct val="20000"/>
                </a:spcBef>
                <a:spcAft>
                  <a:spcPct val="0"/>
                </a:spcAft>
                <a:buClr>
                  <a:schemeClr val="accent1"/>
                </a:buClr>
                <a:buFont typeface="Arial" panose="020B0604020202020204" pitchFamily="34" charset="0"/>
                <a:buChar char="•"/>
                <a:defRPr lang="en-US" sz="1800" kern="1200" dirty="0" smtClean="0">
                  <a:solidFill>
                    <a:schemeClr val="bg1">
                      <a:lumMod val="50000"/>
                    </a:schemeClr>
                  </a:solidFill>
                  <a:latin typeface="+mn-lt"/>
                  <a:ea typeface="+mn-ea"/>
                  <a:cs typeface="+mn-cs"/>
                </a:defRPr>
              </a:lvl1pPr>
              <a:lvl2pPr marL="511175" indent="-168275" algn="l" defTabSz="914400" rtl="0" eaLnBrk="1" fontAlgn="base" latinLnBrk="0" hangingPunct="1">
                <a:lnSpc>
                  <a:spcPct val="90000"/>
                </a:lnSpc>
                <a:spcBef>
                  <a:spcPct val="20000"/>
                </a:spcBef>
                <a:spcAft>
                  <a:spcPct val="0"/>
                </a:spcAft>
                <a:buClr>
                  <a:schemeClr val="accent1"/>
                </a:buClr>
                <a:buFont typeface="Arial" panose="020B0604020202020204" pitchFamily="34" charset="0"/>
                <a:buChar char="•"/>
                <a:defRPr lang="en-US" sz="1800" kern="1200" dirty="0" smtClean="0">
                  <a:solidFill>
                    <a:schemeClr val="bg1">
                      <a:lumMod val="50000"/>
                    </a:schemeClr>
                  </a:solidFill>
                  <a:latin typeface="+mn-lt"/>
                  <a:ea typeface="+mn-ea"/>
                  <a:cs typeface="+mn-cs"/>
                </a:defRPr>
              </a:lvl2pPr>
              <a:lvl3pPr marL="855663" indent="-169863" algn="l" defTabSz="914400" rtl="0" eaLnBrk="1" fontAlgn="base" latinLnBrk="0" hangingPunct="1">
                <a:lnSpc>
                  <a:spcPct val="90000"/>
                </a:lnSpc>
                <a:spcBef>
                  <a:spcPct val="20000"/>
                </a:spcBef>
                <a:spcAft>
                  <a:spcPct val="0"/>
                </a:spcAft>
                <a:buClr>
                  <a:schemeClr val="accent1"/>
                </a:buClr>
                <a:buFont typeface="Calibri" panose="020F0502020204030204" pitchFamily="34" charset="0"/>
                <a:buChar char="─"/>
                <a:defRPr lang="en-US" sz="1400" kern="1200" dirty="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200" kern="1200" dirty="0" smtClean="0">
                  <a:solidFill>
                    <a:schemeClr val="bg1">
                      <a:lumMod val="50000"/>
                    </a:schemeClr>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200" kern="1200" dirty="0" smtClean="0">
                  <a:solidFill>
                    <a:schemeClr val="bg1">
                      <a:lumMod val="50000"/>
                    </a:schemeClr>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a:solidFill>
                    <a:schemeClr val="bg1"/>
                  </a:solidFill>
                  <a:latin typeface="HelveticaNeueLT Std Lt"/>
                </a:rPr>
                <a:t>68% of Faculty Report Students are More Successful</a:t>
              </a:r>
            </a:p>
          </p:txBody>
        </p:sp>
        <p:sp>
          <p:nvSpPr>
            <p:cNvPr id="16" name="Rectangle 15"/>
            <p:cNvSpPr>
              <a:spLocks noChangeAspect="1"/>
            </p:cNvSpPr>
            <p:nvPr/>
          </p:nvSpPr>
          <p:spPr>
            <a:xfrm>
              <a:off x="3279961" y="3964526"/>
              <a:ext cx="2602127" cy="1854456"/>
            </a:xfrm>
            <a:prstGeom prst="rect">
              <a:avLst/>
            </a:prstGeom>
            <a:solidFill>
              <a:srgbClr val="7DA2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HelveticaNeueLT Std Lt"/>
              </a:endParaRPr>
            </a:p>
          </p:txBody>
        </p:sp>
        <p:sp>
          <p:nvSpPr>
            <p:cNvPr id="9" name="Content Placeholder 3"/>
            <p:cNvSpPr txBox="1">
              <a:spLocks/>
            </p:cNvSpPr>
            <p:nvPr/>
          </p:nvSpPr>
          <p:spPr bwMode="auto">
            <a:xfrm>
              <a:off x="3271576" y="4013413"/>
              <a:ext cx="2594416" cy="157453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28600" indent="-228600" algn="l" defTabSz="914400" rtl="0" eaLnBrk="1" fontAlgn="base" latinLnBrk="0" hangingPunct="1">
                <a:lnSpc>
                  <a:spcPct val="90000"/>
                </a:lnSpc>
                <a:spcBef>
                  <a:spcPct val="20000"/>
                </a:spcBef>
                <a:spcAft>
                  <a:spcPct val="0"/>
                </a:spcAft>
                <a:buClr>
                  <a:schemeClr val="accent1"/>
                </a:buClr>
                <a:buFont typeface="Arial" panose="020B0604020202020204" pitchFamily="34" charset="0"/>
                <a:buChar char="•"/>
                <a:defRPr lang="en-US" sz="1800" kern="1200" dirty="0" smtClean="0">
                  <a:solidFill>
                    <a:schemeClr val="bg1">
                      <a:lumMod val="50000"/>
                    </a:schemeClr>
                  </a:solidFill>
                  <a:latin typeface="+mn-lt"/>
                  <a:ea typeface="+mn-ea"/>
                  <a:cs typeface="+mn-cs"/>
                </a:defRPr>
              </a:lvl1pPr>
              <a:lvl2pPr marL="511175" indent="-168275" algn="l" defTabSz="914400" rtl="0" eaLnBrk="1" fontAlgn="base" latinLnBrk="0" hangingPunct="1">
                <a:lnSpc>
                  <a:spcPct val="90000"/>
                </a:lnSpc>
                <a:spcBef>
                  <a:spcPct val="20000"/>
                </a:spcBef>
                <a:spcAft>
                  <a:spcPct val="0"/>
                </a:spcAft>
                <a:buClr>
                  <a:schemeClr val="accent1"/>
                </a:buClr>
                <a:buFont typeface="Arial" panose="020B0604020202020204" pitchFamily="34" charset="0"/>
                <a:buChar char="•"/>
                <a:defRPr lang="en-US" sz="1800" kern="1200" dirty="0" smtClean="0">
                  <a:solidFill>
                    <a:schemeClr val="bg1">
                      <a:lumMod val="50000"/>
                    </a:schemeClr>
                  </a:solidFill>
                  <a:latin typeface="+mn-lt"/>
                  <a:ea typeface="+mn-ea"/>
                  <a:cs typeface="+mn-cs"/>
                </a:defRPr>
              </a:lvl2pPr>
              <a:lvl3pPr marL="855663" indent="-169863" algn="l" defTabSz="914400" rtl="0" eaLnBrk="1" fontAlgn="base" latinLnBrk="0" hangingPunct="1">
                <a:lnSpc>
                  <a:spcPct val="90000"/>
                </a:lnSpc>
                <a:spcBef>
                  <a:spcPct val="20000"/>
                </a:spcBef>
                <a:spcAft>
                  <a:spcPct val="0"/>
                </a:spcAft>
                <a:buClr>
                  <a:schemeClr val="accent1"/>
                </a:buClr>
                <a:buFont typeface="Calibri" panose="020F0502020204030204" pitchFamily="34" charset="0"/>
                <a:buChar char="─"/>
                <a:defRPr lang="en-US" sz="1400" kern="1200" dirty="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200" kern="1200" dirty="0" smtClean="0">
                  <a:solidFill>
                    <a:schemeClr val="bg1">
                      <a:lumMod val="50000"/>
                    </a:schemeClr>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200" kern="1200" dirty="0" smtClean="0">
                  <a:solidFill>
                    <a:schemeClr val="bg1">
                      <a:lumMod val="50000"/>
                    </a:schemeClr>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a:solidFill>
                    <a:schemeClr val="bg1"/>
                  </a:solidFill>
                  <a:latin typeface="HelveticaNeueLT Std Lt"/>
                </a:rPr>
                <a:t>Faculty Feel Students are Getting Equal or Greater Value for their Money</a:t>
              </a:r>
            </a:p>
          </p:txBody>
        </p:sp>
      </p:grpSp>
    </p:spTree>
    <p:extLst>
      <p:ext uri="{BB962C8B-B14F-4D97-AF65-F5344CB8AC3E}">
        <p14:creationId xmlns:p14="http://schemas.microsoft.com/office/powerpoint/2010/main" val="37020284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1600200"/>
            <a:ext cx="7315200" cy="685800"/>
          </a:xfrm>
        </p:spPr>
        <p:txBody>
          <a:bodyPr>
            <a:normAutofit fontScale="90000"/>
          </a:bodyPr>
          <a:lstStyle/>
          <a:p>
            <a:r>
              <a:rPr lang="en-US" sz="5400" dirty="0" smtClean="0">
                <a:solidFill>
                  <a:schemeClr val="tx1"/>
                </a:solidFill>
              </a:rPr>
              <a:t>Algonquin College</a:t>
            </a:r>
            <a:endParaRPr lang="en-US" sz="5400" dirty="0">
              <a:solidFill>
                <a:schemeClr val="tx1"/>
              </a:solidFill>
            </a:endParaRPr>
          </a:p>
        </p:txBody>
      </p:sp>
      <p:sp>
        <p:nvSpPr>
          <p:cNvPr id="3" name="Text Placeholder 2"/>
          <p:cNvSpPr>
            <a:spLocks noGrp="1"/>
          </p:cNvSpPr>
          <p:nvPr>
            <p:ph type="body" sz="quarter" idx="10"/>
          </p:nvPr>
        </p:nvSpPr>
        <p:spPr>
          <a:xfrm>
            <a:off x="1981200" y="3200400"/>
            <a:ext cx="7315200" cy="1295400"/>
          </a:xfrm>
        </p:spPr>
        <p:txBody>
          <a:bodyPr>
            <a:normAutofit/>
          </a:bodyPr>
          <a:lstStyle/>
          <a:p>
            <a:pPr algn="ctr"/>
            <a:r>
              <a:rPr lang="en-US" dirty="0" smtClean="0">
                <a:solidFill>
                  <a:schemeClr val="tx1"/>
                </a:solidFill>
              </a:rPr>
              <a:t>From </a:t>
            </a:r>
            <a:r>
              <a:rPr lang="en-US" dirty="0" smtClean="0">
                <a:solidFill>
                  <a:schemeClr val="tx1"/>
                </a:solidFill>
              </a:rPr>
              <a:t>a </a:t>
            </a:r>
            <a:r>
              <a:rPr lang="en-US" dirty="0" smtClean="0">
                <a:solidFill>
                  <a:schemeClr val="tx1"/>
                </a:solidFill>
              </a:rPr>
              <a:t>Pearson Presentation</a:t>
            </a:r>
          </a:p>
        </p:txBody>
      </p:sp>
    </p:spTree>
    <p:extLst>
      <p:ext uri="{BB962C8B-B14F-4D97-AF65-F5344CB8AC3E}">
        <p14:creationId xmlns:p14="http://schemas.microsoft.com/office/powerpoint/2010/main" val="17573365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50">
                <a:solidFill>
                  <a:schemeClr val="tx1"/>
                </a:solidFill>
                <a:latin typeface="Verdana" panose="020B0604030504040204" pitchFamily="34" charset="0"/>
                <a:ea typeface="MS PGothic" panose="020B0600070205080204" pitchFamily="34" charset="-128"/>
              </a:defRPr>
            </a:lvl1pPr>
            <a:lvl2pPr marL="557213" indent="-214313">
              <a:defRPr sz="1050">
                <a:solidFill>
                  <a:schemeClr val="tx1"/>
                </a:solidFill>
                <a:latin typeface="Verdana" panose="020B0604030504040204" pitchFamily="34" charset="0"/>
                <a:ea typeface="MS PGothic" panose="020B0600070205080204" pitchFamily="34" charset="-128"/>
              </a:defRPr>
            </a:lvl2pPr>
            <a:lvl3pPr marL="857250" indent="-171450">
              <a:defRPr sz="1050">
                <a:solidFill>
                  <a:schemeClr val="tx1"/>
                </a:solidFill>
                <a:latin typeface="Verdana" panose="020B0604030504040204" pitchFamily="34" charset="0"/>
                <a:ea typeface="MS PGothic" panose="020B0600070205080204" pitchFamily="34" charset="-128"/>
              </a:defRPr>
            </a:lvl3pPr>
            <a:lvl4pPr marL="1200150" indent="-171450">
              <a:defRPr sz="1050">
                <a:solidFill>
                  <a:schemeClr val="tx1"/>
                </a:solidFill>
                <a:latin typeface="Verdana" panose="020B0604030504040204" pitchFamily="34" charset="0"/>
                <a:ea typeface="MS PGothic" panose="020B0600070205080204" pitchFamily="34" charset="-128"/>
              </a:defRPr>
            </a:lvl4pPr>
            <a:lvl5pPr marL="1543050" indent="-171450">
              <a:defRPr sz="105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9pPr>
          </a:lstStyle>
          <a:p>
            <a:r>
              <a:rPr lang="en-US" altLang="en-US" smtClean="0">
                <a:solidFill>
                  <a:srgbClr val="FFFFFF"/>
                </a:solidFill>
              </a:rPr>
              <a:t>EDUCAUSE 2015  |  #LearningMakesUs</a:t>
            </a:r>
          </a:p>
        </p:txBody>
      </p:sp>
      <p:sp>
        <p:nvSpPr>
          <p:cNvPr id="39939"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50">
                <a:solidFill>
                  <a:schemeClr val="tx1"/>
                </a:solidFill>
                <a:latin typeface="Verdana" panose="020B0604030504040204" pitchFamily="34" charset="0"/>
                <a:ea typeface="MS PGothic" panose="020B0600070205080204" pitchFamily="34" charset="-128"/>
              </a:defRPr>
            </a:lvl1pPr>
            <a:lvl2pPr marL="557213" indent="-214313">
              <a:defRPr sz="1050">
                <a:solidFill>
                  <a:schemeClr val="tx1"/>
                </a:solidFill>
                <a:latin typeface="Verdana" panose="020B0604030504040204" pitchFamily="34" charset="0"/>
                <a:ea typeface="MS PGothic" panose="020B0600070205080204" pitchFamily="34" charset="-128"/>
              </a:defRPr>
            </a:lvl2pPr>
            <a:lvl3pPr marL="857250" indent="-171450">
              <a:defRPr sz="1050">
                <a:solidFill>
                  <a:schemeClr val="tx1"/>
                </a:solidFill>
                <a:latin typeface="Verdana" panose="020B0604030504040204" pitchFamily="34" charset="0"/>
                <a:ea typeface="MS PGothic" panose="020B0600070205080204" pitchFamily="34" charset="-128"/>
              </a:defRPr>
            </a:lvl3pPr>
            <a:lvl4pPr marL="1200150" indent="-171450">
              <a:defRPr sz="1050">
                <a:solidFill>
                  <a:schemeClr val="tx1"/>
                </a:solidFill>
                <a:latin typeface="Verdana" panose="020B0604030504040204" pitchFamily="34" charset="0"/>
                <a:ea typeface="MS PGothic" panose="020B0600070205080204" pitchFamily="34" charset="-128"/>
              </a:defRPr>
            </a:lvl4pPr>
            <a:lvl5pPr marL="1543050" indent="-171450">
              <a:defRPr sz="105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9pPr>
          </a:lstStyle>
          <a:p>
            <a:fld id="{B6E0C23D-18BD-4403-8C5A-E8604F515872}" type="slidenum">
              <a:rPr lang="en-US" altLang="en-US" smtClean="0">
                <a:solidFill>
                  <a:srgbClr val="FFFFFF"/>
                </a:solidFill>
              </a:rPr>
              <a:pPr/>
              <a:t>23</a:t>
            </a:fld>
            <a:endParaRPr lang="en-US" altLang="en-US" smtClean="0">
              <a:solidFill>
                <a:srgbClr val="FFFFFF"/>
              </a:solidFill>
            </a:endParaRPr>
          </a:p>
        </p:txBody>
      </p:sp>
      <p:pic>
        <p:nvPicPr>
          <p:cNvPr id="39940" name="Picture 2" descr="http://www.algonquincollege.com/wp-content/blogs.dir/235/files/2013/04/AlgonquinACCESlider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9531" y="0"/>
            <a:ext cx="429577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4" descr="http://www.algonquincollege.com/perth/files/2013/09/perth_student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9531" y="4156472"/>
            <a:ext cx="4286250" cy="221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Picture 8" descr="https://upload.wikimedia.org/wikipedia/commons/thumb/e/e6/Algonquin_College_logo.svg/2000px-Algonquin_College_logo.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2642" y="2956322"/>
            <a:ext cx="3526631"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3" name="Rectangle 7"/>
          <p:cNvSpPr>
            <a:spLocks noChangeArrowheads="1"/>
          </p:cNvSpPr>
          <p:nvPr/>
        </p:nvSpPr>
        <p:spPr bwMode="auto">
          <a:xfrm>
            <a:off x="2381" y="4156473"/>
            <a:ext cx="3867150" cy="2215753"/>
          </a:xfrm>
          <a:prstGeom prst="rect">
            <a:avLst/>
          </a:prstGeom>
          <a:solidFill>
            <a:srgbClr val="0089B7"/>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fontAlgn="base">
              <a:spcBef>
                <a:spcPct val="50000"/>
              </a:spcBef>
              <a:spcAft>
                <a:spcPct val="0"/>
              </a:spcAft>
            </a:pPr>
            <a:endParaRPr lang="en-US" altLang="en-US" sz="1050">
              <a:solidFill>
                <a:srgbClr val="000000"/>
              </a:solidFill>
            </a:endParaRPr>
          </a:p>
        </p:txBody>
      </p:sp>
      <p:sp>
        <p:nvSpPr>
          <p:cNvPr id="39944" name="Rectangle 8"/>
          <p:cNvSpPr>
            <a:spLocks noChangeArrowheads="1"/>
          </p:cNvSpPr>
          <p:nvPr/>
        </p:nvSpPr>
        <p:spPr bwMode="auto">
          <a:xfrm>
            <a:off x="3869531" y="2400301"/>
            <a:ext cx="4295775" cy="1754981"/>
          </a:xfrm>
          <a:prstGeom prst="rect">
            <a:avLst/>
          </a:prstGeom>
          <a:solidFill>
            <a:srgbClr val="0080AA"/>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fontAlgn="base">
              <a:spcBef>
                <a:spcPct val="50000"/>
              </a:spcBef>
              <a:spcAft>
                <a:spcPct val="0"/>
              </a:spcAft>
            </a:pPr>
            <a:endParaRPr lang="en-US" altLang="en-US" sz="1050">
              <a:solidFill>
                <a:srgbClr val="000000"/>
              </a:solidFill>
            </a:endParaRPr>
          </a:p>
        </p:txBody>
      </p:sp>
      <p:sp>
        <p:nvSpPr>
          <p:cNvPr id="39945" name="Rectangle 9"/>
          <p:cNvSpPr>
            <a:spLocks noChangeArrowheads="1"/>
          </p:cNvSpPr>
          <p:nvPr/>
        </p:nvSpPr>
        <p:spPr bwMode="auto">
          <a:xfrm>
            <a:off x="2381" y="0"/>
            <a:ext cx="3867150" cy="2400300"/>
          </a:xfrm>
          <a:prstGeom prst="rect">
            <a:avLst/>
          </a:prstGeom>
          <a:solidFill>
            <a:srgbClr val="006DA4"/>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fontAlgn="base">
              <a:spcBef>
                <a:spcPct val="50000"/>
              </a:spcBef>
              <a:spcAft>
                <a:spcPct val="0"/>
              </a:spcAft>
            </a:pPr>
            <a:endParaRPr lang="en-US" altLang="en-US" sz="1050">
              <a:solidFill>
                <a:srgbClr val="000000"/>
              </a:solidFill>
            </a:endParaRPr>
          </a:p>
        </p:txBody>
      </p:sp>
      <p:sp>
        <p:nvSpPr>
          <p:cNvPr id="39946" name="TextBox 10"/>
          <p:cNvSpPr txBox="1">
            <a:spLocks noChangeArrowheads="1"/>
          </p:cNvSpPr>
          <p:nvPr/>
        </p:nvSpPr>
        <p:spPr bwMode="auto">
          <a:xfrm>
            <a:off x="354806" y="703660"/>
            <a:ext cx="31623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eaLnBrk="0" fontAlgn="base" hangingPunct="0">
              <a:spcBef>
                <a:spcPct val="0"/>
              </a:spcBef>
              <a:spcAft>
                <a:spcPct val="0"/>
              </a:spcAft>
            </a:pPr>
            <a:r>
              <a:rPr lang="en-US" altLang="en-US" sz="3000" b="1">
                <a:solidFill>
                  <a:srgbClr val="FFFFFF"/>
                </a:solidFill>
                <a:latin typeface="Open Sans" pitchFamily="1" charset="0"/>
              </a:rPr>
              <a:t>Over 122,000 eTexts Deployed</a:t>
            </a:r>
            <a:endParaRPr lang="en-US" altLang="en-US" sz="3000">
              <a:solidFill>
                <a:srgbClr val="FFFFFF"/>
              </a:solidFill>
              <a:latin typeface="Open Sans" pitchFamily="1" charset="0"/>
            </a:endParaRPr>
          </a:p>
        </p:txBody>
      </p:sp>
      <p:sp>
        <p:nvSpPr>
          <p:cNvPr id="39947" name="TextBox 11"/>
          <p:cNvSpPr txBox="1">
            <a:spLocks noChangeArrowheads="1"/>
          </p:cNvSpPr>
          <p:nvPr/>
        </p:nvSpPr>
        <p:spPr bwMode="auto">
          <a:xfrm>
            <a:off x="4239816" y="2753917"/>
            <a:ext cx="354687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eaLnBrk="0" fontAlgn="base" hangingPunct="0">
              <a:spcBef>
                <a:spcPct val="0"/>
              </a:spcBef>
              <a:spcAft>
                <a:spcPct val="0"/>
              </a:spcAft>
            </a:pPr>
            <a:r>
              <a:rPr lang="en-US" altLang="en-US" sz="3000" b="1">
                <a:solidFill>
                  <a:srgbClr val="FFFFFF"/>
                </a:solidFill>
                <a:latin typeface="Open Sans" pitchFamily="1" charset="0"/>
              </a:rPr>
              <a:t>Over 38,000 Students Served</a:t>
            </a:r>
            <a:endParaRPr lang="en-US" altLang="en-US" sz="3000">
              <a:solidFill>
                <a:srgbClr val="FFFFFF"/>
              </a:solidFill>
              <a:latin typeface="Open Sans" pitchFamily="1" charset="0"/>
            </a:endParaRPr>
          </a:p>
        </p:txBody>
      </p:sp>
      <p:sp>
        <p:nvSpPr>
          <p:cNvPr id="39948" name="TextBox 12"/>
          <p:cNvSpPr txBox="1">
            <a:spLocks noChangeArrowheads="1"/>
          </p:cNvSpPr>
          <p:nvPr/>
        </p:nvSpPr>
        <p:spPr bwMode="auto">
          <a:xfrm>
            <a:off x="345281" y="4605337"/>
            <a:ext cx="318135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eaLnBrk="0" fontAlgn="base" hangingPunct="0">
              <a:spcBef>
                <a:spcPct val="0"/>
              </a:spcBef>
              <a:spcAft>
                <a:spcPct val="0"/>
              </a:spcAft>
            </a:pPr>
            <a:r>
              <a:rPr lang="en-US" altLang="en-US" sz="2700" b="1">
                <a:solidFill>
                  <a:srgbClr val="FFFFFF"/>
                </a:solidFill>
                <a:latin typeface="Open Sans" pitchFamily="1" charset="0"/>
              </a:rPr>
              <a:t>Early Indications of Increased Achievement</a:t>
            </a:r>
            <a:endParaRPr lang="en-US" altLang="en-US" sz="2700">
              <a:solidFill>
                <a:srgbClr val="FFFFFF"/>
              </a:solidFill>
              <a:latin typeface="Open Sans" pitchFamily="1" charset="0"/>
            </a:endParaRPr>
          </a:p>
        </p:txBody>
      </p:sp>
      <p:sp>
        <p:nvSpPr>
          <p:cNvPr id="39949" name="Rectangle 13"/>
          <p:cNvSpPr>
            <a:spLocks noChangeArrowheads="1"/>
          </p:cNvSpPr>
          <p:nvPr/>
        </p:nvSpPr>
        <p:spPr bwMode="auto">
          <a:xfrm>
            <a:off x="8155781" y="0"/>
            <a:ext cx="4033838" cy="6372225"/>
          </a:xfrm>
          <a:prstGeom prst="rect">
            <a:avLst/>
          </a:prstGeom>
          <a:solidFill>
            <a:srgbClr val="364395"/>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fontAlgn="base">
              <a:spcBef>
                <a:spcPct val="50000"/>
              </a:spcBef>
              <a:spcAft>
                <a:spcPct val="0"/>
              </a:spcAft>
            </a:pPr>
            <a:endParaRPr lang="en-US" altLang="en-US" sz="1050">
              <a:solidFill>
                <a:srgbClr val="000000"/>
              </a:solidFill>
            </a:endParaRPr>
          </a:p>
        </p:txBody>
      </p:sp>
      <p:sp>
        <p:nvSpPr>
          <p:cNvPr id="15" name="Title 11"/>
          <p:cNvSpPr txBox="1">
            <a:spLocks/>
          </p:cNvSpPr>
          <p:nvPr/>
        </p:nvSpPr>
        <p:spPr>
          <a:xfrm>
            <a:off x="8165306" y="1980010"/>
            <a:ext cx="3711179" cy="976313"/>
          </a:xfrm>
          <a:prstGeom prst="rect">
            <a:avLst/>
          </a:prstGeom>
        </p:spPr>
        <p:txBody>
          <a:bodyPr/>
          <a:lstStyle>
            <a:lvl1pPr algn="l" defTabSz="1450975" rtl="0" eaLnBrk="0" fontAlgn="base" hangingPunct="0">
              <a:spcBef>
                <a:spcPct val="0"/>
              </a:spcBef>
              <a:spcAft>
                <a:spcPct val="0"/>
              </a:spcAft>
              <a:defRPr sz="5400" b="1">
                <a:solidFill>
                  <a:schemeClr val="tx2"/>
                </a:solidFill>
                <a:latin typeface="Open Sans"/>
                <a:ea typeface="MS PGothic" panose="020B0600070205080204" pitchFamily="34" charset="-128"/>
                <a:cs typeface="Open Sans"/>
              </a:defRPr>
            </a:lvl1pPr>
            <a:lvl2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2pPr>
            <a:lvl3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3pPr>
            <a:lvl4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4pPr>
            <a:lvl5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5pPr>
            <a:lvl6pPr marL="457200" algn="l" defTabSz="1450975" rtl="0" fontAlgn="base">
              <a:spcBef>
                <a:spcPct val="0"/>
              </a:spcBef>
              <a:spcAft>
                <a:spcPct val="0"/>
              </a:spcAft>
              <a:defRPr sz="5400" b="1">
                <a:solidFill>
                  <a:srgbClr val="364395"/>
                </a:solidFill>
                <a:latin typeface="Verdana" charset="0"/>
                <a:ea typeface="Arial" charset="0"/>
                <a:cs typeface="Arial" charset="0"/>
              </a:defRPr>
            </a:lvl6pPr>
            <a:lvl7pPr marL="914400" algn="l" defTabSz="1450975" rtl="0" fontAlgn="base">
              <a:spcBef>
                <a:spcPct val="0"/>
              </a:spcBef>
              <a:spcAft>
                <a:spcPct val="0"/>
              </a:spcAft>
              <a:defRPr sz="5400" b="1">
                <a:solidFill>
                  <a:srgbClr val="364395"/>
                </a:solidFill>
                <a:latin typeface="Verdana" charset="0"/>
                <a:ea typeface="Arial" charset="0"/>
                <a:cs typeface="Arial" charset="0"/>
              </a:defRPr>
            </a:lvl7pPr>
            <a:lvl8pPr marL="1371600" algn="l" defTabSz="1450975" rtl="0" fontAlgn="base">
              <a:spcBef>
                <a:spcPct val="0"/>
              </a:spcBef>
              <a:spcAft>
                <a:spcPct val="0"/>
              </a:spcAft>
              <a:defRPr sz="5400" b="1">
                <a:solidFill>
                  <a:srgbClr val="364395"/>
                </a:solidFill>
                <a:latin typeface="Verdana" charset="0"/>
                <a:ea typeface="Arial" charset="0"/>
                <a:cs typeface="Arial" charset="0"/>
              </a:defRPr>
            </a:lvl8pPr>
            <a:lvl9pPr marL="1828800" algn="l" defTabSz="1450975" rtl="0" fontAlgn="base">
              <a:spcBef>
                <a:spcPct val="0"/>
              </a:spcBef>
              <a:spcAft>
                <a:spcPct val="0"/>
              </a:spcAft>
              <a:defRPr sz="5400" b="1">
                <a:solidFill>
                  <a:srgbClr val="364395"/>
                </a:solidFill>
                <a:latin typeface="Verdana" charset="0"/>
                <a:ea typeface="Arial" charset="0"/>
                <a:cs typeface="Arial" charset="0"/>
              </a:defRPr>
            </a:lvl9pPr>
          </a:lstStyle>
          <a:p>
            <a:pPr algn="ctr">
              <a:defRPr/>
            </a:pPr>
            <a:r>
              <a:rPr lang="en-GB" altLang="en-US" sz="4500" kern="0" dirty="0">
                <a:solidFill>
                  <a:srgbClr val="FFFFFF"/>
                </a:solidFill>
                <a:latin typeface="Open Sans Bold" pitchFamily="2" charset="0"/>
                <a:cs typeface="Open Sans" pitchFamily="1" charset="0"/>
              </a:rPr>
              <a:t>Algonquin College</a:t>
            </a:r>
            <a:r>
              <a:rPr lang="en-GB" altLang="en-US" sz="3000" b="0" kern="0" dirty="0">
                <a:solidFill>
                  <a:srgbClr val="FFFFFF"/>
                </a:solidFill>
                <a:latin typeface="Open Sans Regular" charset="0"/>
                <a:cs typeface="Open Sans" pitchFamily="1" charset="0"/>
              </a:rPr>
              <a:t/>
            </a:r>
            <a:br>
              <a:rPr lang="en-GB" altLang="en-US" sz="3000" b="0" kern="0" dirty="0">
                <a:solidFill>
                  <a:srgbClr val="FFFFFF"/>
                </a:solidFill>
                <a:latin typeface="Open Sans Regular" charset="0"/>
                <a:cs typeface="Open Sans" pitchFamily="1" charset="0"/>
              </a:rPr>
            </a:br>
            <a:r>
              <a:rPr lang="en-GB" altLang="en-US" sz="3000" b="0" kern="0" dirty="0">
                <a:solidFill>
                  <a:srgbClr val="FFFFFF"/>
                </a:solidFill>
                <a:latin typeface="Open Sans Regular" charset="0"/>
                <a:cs typeface="Open Sans" pitchFamily="1" charset="0"/>
              </a:rPr>
              <a:t>________________</a:t>
            </a:r>
            <a:br>
              <a:rPr lang="en-GB" altLang="en-US" sz="3000" b="0" kern="0" dirty="0">
                <a:solidFill>
                  <a:srgbClr val="FFFFFF"/>
                </a:solidFill>
                <a:latin typeface="Open Sans Regular" charset="0"/>
                <a:cs typeface="Open Sans" pitchFamily="1" charset="0"/>
              </a:rPr>
            </a:br>
            <a:r>
              <a:rPr lang="en-GB" altLang="en-US" sz="3000" b="0" kern="0" dirty="0">
                <a:solidFill>
                  <a:srgbClr val="FFFFFF"/>
                </a:solidFill>
                <a:latin typeface="Open Sans Regular" charset="0"/>
                <a:cs typeface="Open Sans" pitchFamily="1" charset="0"/>
              </a:rPr>
              <a:t/>
            </a:r>
            <a:br>
              <a:rPr lang="en-GB" altLang="en-US" sz="3000" b="0" kern="0" dirty="0">
                <a:solidFill>
                  <a:srgbClr val="FFFFFF"/>
                </a:solidFill>
                <a:latin typeface="Open Sans Regular" charset="0"/>
                <a:cs typeface="Open Sans" pitchFamily="1" charset="0"/>
              </a:rPr>
            </a:br>
            <a:r>
              <a:rPr lang="en-GB" altLang="en-US" sz="2100" kern="0" dirty="0">
                <a:solidFill>
                  <a:srgbClr val="FFFFFF"/>
                </a:solidFill>
                <a:latin typeface="Open Sans Regular" charset="0"/>
                <a:cs typeface="Open Sans" pitchFamily="1" charset="0"/>
              </a:rPr>
              <a:t>Results, Key Learnings &amp; the Road Ahead</a:t>
            </a:r>
            <a:endParaRPr lang="en-US" altLang="en-US" sz="2100" kern="0" dirty="0">
              <a:solidFill>
                <a:srgbClr val="FFFFFF"/>
              </a:solidFill>
              <a:latin typeface="Open Sans Regular" charset="0"/>
              <a:cs typeface="Open Sans" pitchFamily="1" charset="0"/>
            </a:endParaRPr>
          </a:p>
        </p:txBody>
      </p:sp>
    </p:spTree>
    <p:extLst>
      <p:ext uri="{BB962C8B-B14F-4D97-AF65-F5344CB8AC3E}">
        <p14:creationId xmlns:p14="http://schemas.microsoft.com/office/powerpoint/2010/main" val="33510420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50">
                <a:solidFill>
                  <a:schemeClr val="tx1"/>
                </a:solidFill>
                <a:latin typeface="Verdana" panose="020B0604030504040204" pitchFamily="34" charset="0"/>
                <a:ea typeface="MS PGothic" panose="020B0600070205080204" pitchFamily="34" charset="-128"/>
              </a:defRPr>
            </a:lvl1pPr>
            <a:lvl2pPr marL="557213" indent="-214313">
              <a:defRPr sz="1050">
                <a:solidFill>
                  <a:schemeClr val="tx1"/>
                </a:solidFill>
                <a:latin typeface="Verdana" panose="020B0604030504040204" pitchFamily="34" charset="0"/>
                <a:ea typeface="MS PGothic" panose="020B0600070205080204" pitchFamily="34" charset="-128"/>
              </a:defRPr>
            </a:lvl2pPr>
            <a:lvl3pPr marL="857250" indent="-171450">
              <a:defRPr sz="1050">
                <a:solidFill>
                  <a:schemeClr val="tx1"/>
                </a:solidFill>
                <a:latin typeface="Verdana" panose="020B0604030504040204" pitchFamily="34" charset="0"/>
                <a:ea typeface="MS PGothic" panose="020B0600070205080204" pitchFamily="34" charset="-128"/>
              </a:defRPr>
            </a:lvl3pPr>
            <a:lvl4pPr marL="1200150" indent="-171450">
              <a:defRPr sz="1050">
                <a:solidFill>
                  <a:schemeClr val="tx1"/>
                </a:solidFill>
                <a:latin typeface="Verdana" panose="020B0604030504040204" pitchFamily="34" charset="0"/>
                <a:ea typeface="MS PGothic" panose="020B0600070205080204" pitchFamily="34" charset="-128"/>
              </a:defRPr>
            </a:lvl4pPr>
            <a:lvl5pPr marL="1543050" indent="-171450">
              <a:defRPr sz="105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9pPr>
          </a:lstStyle>
          <a:p>
            <a:r>
              <a:rPr lang="en-US" altLang="en-US" smtClean="0">
                <a:solidFill>
                  <a:srgbClr val="FFFFFF"/>
                </a:solidFill>
              </a:rPr>
              <a:t>EDUCAUSE 2015  |  #LearningMakesUs</a:t>
            </a:r>
          </a:p>
        </p:txBody>
      </p:sp>
      <p:sp>
        <p:nvSpPr>
          <p:cNvPr id="41987"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50">
                <a:solidFill>
                  <a:schemeClr val="tx1"/>
                </a:solidFill>
                <a:latin typeface="Verdana" panose="020B0604030504040204" pitchFamily="34" charset="0"/>
                <a:ea typeface="MS PGothic" panose="020B0600070205080204" pitchFamily="34" charset="-128"/>
              </a:defRPr>
            </a:lvl1pPr>
            <a:lvl2pPr marL="557213" indent="-214313">
              <a:defRPr sz="1050">
                <a:solidFill>
                  <a:schemeClr val="tx1"/>
                </a:solidFill>
                <a:latin typeface="Verdana" panose="020B0604030504040204" pitchFamily="34" charset="0"/>
                <a:ea typeface="MS PGothic" panose="020B0600070205080204" pitchFamily="34" charset="-128"/>
              </a:defRPr>
            </a:lvl2pPr>
            <a:lvl3pPr marL="857250" indent="-171450">
              <a:defRPr sz="1050">
                <a:solidFill>
                  <a:schemeClr val="tx1"/>
                </a:solidFill>
                <a:latin typeface="Verdana" panose="020B0604030504040204" pitchFamily="34" charset="0"/>
                <a:ea typeface="MS PGothic" panose="020B0600070205080204" pitchFamily="34" charset="-128"/>
              </a:defRPr>
            </a:lvl3pPr>
            <a:lvl4pPr marL="1200150" indent="-171450">
              <a:defRPr sz="1050">
                <a:solidFill>
                  <a:schemeClr val="tx1"/>
                </a:solidFill>
                <a:latin typeface="Verdana" panose="020B0604030504040204" pitchFamily="34" charset="0"/>
                <a:ea typeface="MS PGothic" panose="020B0600070205080204" pitchFamily="34" charset="-128"/>
              </a:defRPr>
            </a:lvl4pPr>
            <a:lvl5pPr marL="1543050" indent="-171450">
              <a:defRPr sz="105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9pPr>
          </a:lstStyle>
          <a:p>
            <a:fld id="{0205C663-5E16-4987-A932-EB55D97A7A0C}" type="slidenum">
              <a:rPr lang="en-US" altLang="en-US" smtClean="0">
                <a:solidFill>
                  <a:srgbClr val="FFFFFF"/>
                </a:solidFill>
              </a:rPr>
              <a:pPr/>
              <a:t>24</a:t>
            </a:fld>
            <a:endParaRPr lang="en-US" altLang="en-US" smtClean="0">
              <a:solidFill>
                <a:srgbClr val="FFFFFF"/>
              </a:solidFill>
            </a:endParaRPr>
          </a:p>
        </p:txBody>
      </p:sp>
      <p:graphicFrame>
        <p:nvGraphicFramePr>
          <p:cNvPr id="41988" name="Chart 3"/>
          <p:cNvGraphicFramePr>
            <a:graphicFrameLocks/>
          </p:cNvGraphicFramePr>
          <p:nvPr/>
        </p:nvGraphicFramePr>
        <p:xfrm>
          <a:off x="427435" y="1624013"/>
          <a:ext cx="11303794" cy="4712494"/>
        </p:xfrm>
        <a:graphic>
          <a:graphicData uri="http://schemas.openxmlformats.org/presentationml/2006/ole">
            <mc:AlternateContent xmlns:mc="http://schemas.openxmlformats.org/markup-compatibility/2006">
              <mc:Choice xmlns:v="urn:schemas-microsoft-com:vml" Requires="v">
                <p:oleObj spid="_x0000_s1037" name="Chart" r:id="rId4" imgW="15082811" imgH="6285521" progId="Excel.Chart.8">
                  <p:embed/>
                </p:oleObj>
              </mc:Choice>
              <mc:Fallback>
                <p:oleObj name="Chart" r:id="rId4" imgW="15082811" imgH="6285521"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435" y="1624013"/>
                        <a:ext cx="11303794" cy="47124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11"/>
          <p:cNvSpPr txBox="1">
            <a:spLocks/>
          </p:cNvSpPr>
          <p:nvPr/>
        </p:nvSpPr>
        <p:spPr>
          <a:xfrm>
            <a:off x="489348" y="395287"/>
            <a:ext cx="11203781" cy="529829"/>
          </a:xfrm>
          <a:prstGeom prst="rect">
            <a:avLst/>
          </a:prstGeom>
        </p:spPr>
        <p:txBody>
          <a:bodyPr/>
          <a:lstStyle>
            <a:lvl1pPr algn="l" defTabSz="1450975" rtl="0" eaLnBrk="0" fontAlgn="base" hangingPunct="0">
              <a:spcBef>
                <a:spcPct val="0"/>
              </a:spcBef>
              <a:spcAft>
                <a:spcPct val="0"/>
              </a:spcAft>
              <a:defRPr sz="5400" b="1">
                <a:solidFill>
                  <a:schemeClr val="tx2"/>
                </a:solidFill>
                <a:latin typeface="Open Sans"/>
                <a:ea typeface="MS PGothic" panose="020B0600070205080204" pitchFamily="34" charset="-128"/>
                <a:cs typeface="Open Sans"/>
              </a:defRPr>
            </a:lvl1pPr>
            <a:lvl2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2pPr>
            <a:lvl3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3pPr>
            <a:lvl4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4pPr>
            <a:lvl5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5pPr>
            <a:lvl6pPr marL="457200" algn="l" defTabSz="1450975" rtl="0" fontAlgn="base">
              <a:spcBef>
                <a:spcPct val="0"/>
              </a:spcBef>
              <a:spcAft>
                <a:spcPct val="0"/>
              </a:spcAft>
              <a:defRPr sz="5400" b="1">
                <a:solidFill>
                  <a:srgbClr val="364395"/>
                </a:solidFill>
                <a:latin typeface="Verdana" charset="0"/>
                <a:ea typeface="Arial" charset="0"/>
                <a:cs typeface="Arial" charset="0"/>
              </a:defRPr>
            </a:lvl6pPr>
            <a:lvl7pPr marL="914400" algn="l" defTabSz="1450975" rtl="0" fontAlgn="base">
              <a:spcBef>
                <a:spcPct val="0"/>
              </a:spcBef>
              <a:spcAft>
                <a:spcPct val="0"/>
              </a:spcAft>
              <a:defRPr sz="5400" b="1">
                <a:solidFill>
                  <a:srgbClr val="364395"/>
                </a:solidFill>
                <a:latin typeface="Verdana" charset="0"/>
                <a:ea typeface="Arial" charset="0"/>
                <a:cs typeface="Arial" charset="0"/>
              </a:defRPr>
            </a:lvl7pPr>
            <a:lvl8pPr marL="1371600" algn="l" defTabSz="1450975" rtl="0" fontAlgn="base">
              <a:spcBef>
                <a:spcPct val="0"/>
              </a:spcBef>
              <a:spcAft>
                <a:spcPct val="0"/>
              </a:spcAft>
              <a:defRPr sz="5400" b="1">
                <a:solidFill>
                  <a:srgbClr val="364395"/>
                </a:solidFill>
                <a:latin typeface="Verdana" charset="0"/>
                <a:ea typeface="Arial" charset="0"/>
                <a:cs typeface="Arial" charset="0"/>
              </a:defRPr>
            </a:lvl8pPr>
            <a:lvl9pPr marL="1828800" algn="l" defTabSz="1450975" rtl="0" fontAlgn="base">
              <a:spcBef>
                <a:spcPct val="0"/>
              </a:spcBef>
              <a:spcAft>
                <a:spcPct val="0"/>
              </a:spcAft>
              <a:defRPr sz="5400" b="1">
                <a:solidFill>
                  <a:srgbClr val="364395"/>
                </a:solidFill>
                <a:latin typeface="Verdana" charset="0"/>
                <a:ea typeface="Arial" charset="0"/>
                <a:cs typeface="Arial" charset="0"/>
              </a:defRPr>
            </a:lvl9pPr>
          </a:lstStyle>
          <a:p>
            <a:pPr algn="ctr">
              <a:defRPr/>
            </a:pPr>
            <a:r>
              <a:rPr lang="en-US" altLang="en-US" sz="4050" kern="0" dirty="0">
                <a:solidFill>
                  <a:srgbClr val="364395"/>
                </a:solidFill>
                <a:latin typeface="Open Sans Bold" pitchFamily="2" charset="0"/>
                <a:cs typeface="Open Sans" pitchFamily="1" charset="0"/>
              </a:rPr>
              <a:t>Algonquin College </a:t>
            </a:r>
            <a:r>
              <a:rPr lang="en-US" altLang="en-US" sz="4050" kern="0" dirty="0" err="1">
                <a:solidFill>
                  <a:srgbClr val="364395"/>
                </a:solidFill>
                <a:latin typeface="Open Sans Bold" pitchFamily="2" charset="0"/>
                <a:cs typeface="Open Sans" pitchFamily="1" charset="0"/>
              </a:rPr>
              <a:t>eText</a:t>
            </a:r>
            <a:r>
              <a:rPr lang="en-US" altLang="en-US" sz="4050" kern="0" dirty="0">
                <a:solidFill>
                  <a:srgbClr val="364395"/>
                </a:solidFill>
                <a:latin typeface="Open Sans Bold" pitchFamily="2" charset="0"/>
                <a:cs typeface="Open Sans" pitchFamily="1" charset="0"/>
              </a:rPr>
              <a:t> Initiative Results</a:t>
            </a:r>
          </a:p>
        </p:txBody>
      </p:sp>
      <p:sp>
        <p:nvSpPr>
          <p:cNvPr id="6" name="Title 11"/>
          <p:cNvSpPr txBox="1">
            <a:spLocks/>
          </p:cNvSpPr>
          <p:nvPr/>
        </p:nvSpPr>
        <p:spPr bwMode="auto">
          <a:xfrm>
            <a:off x="489348" y="1066800"/>
            <a:ext cx="11203781" cy="52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108830" bIns="54415"/>
          <a:lstStyle>
            <a:lvl1pPr algn="l" defTabSz="1450975" rtl="0" eaLnBrk="0" fontAlgn="base" hangingPunct="0">
              <a:spcBef>
                <a:spcPct val="0"/>
              </a:spcBef>
              <a:spcAft>
                <a:spcPct val="0"/>
              </a:spcAft>
              <a:defRPr sz="5400" b="1">
                <a:solidFill>
                  <a:srgbClr val="364395"/>
                </a:solidFill>
                <a:latin typeface="Open Sans"/>
                <a:ea typeface="MS PGothic" panose="020B0600070205080204" pitchFamily="34" charset="-128"/>
                <a:cs typeface="Open Sans"/>
              </a:defRPr>
            </a:lvl1pPr>
            <a:lvl2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2pPr>
            <a:lvl3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3pPr>
            <a:lvl4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4pPr>
            <a:lvl5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5pPr>
            <a:lvl6pPr marL="457200" algn="l" defTabSz="1450975" rtl="0" fontAlgn="base">
              <a:spcBef>
                <a:spcPct val="0"/>
              </a:spcBef>
              <a:spcAft>
                <a:spcPct val="0"/>
              </a:spcAft>
              <a:defRPr sz="5400" b="1">
                <a:solidFill>
                  <a:srgbClr val="364395"/>
                </a:solidFill>
                <a:latin typeface="Verdana" charset="0"/>
                <a:ea typeface="Arial" charset="0"/>
                <a:cs typeface="Arial" charset="0"/>
              </a:defRPr>
            </a:lvl6pPr>
            <a:lvl7pPr marL="914400" algn="l" defTabSz="1450975" rtl="0" fontAlgn="base">
              <a:spcBef>
                <a:spcPct val="0"/>
              </a:spcBef>
              <a:spcAft>
                <a:spcPct val="0"/>
              </a:spcAft>
              <a:defRPr sz="5400" b="1">
                <a:solidFill>
                  <a:srgbClr val="364395"/>
                </a:solidFill>
                <a:latin typeface="Verdana" charset="0"/>
                <a:ea typeface="Arial" charset="0"/>
                <a:cs typeface="Arial" charset="0"/>
              </a:defRPr>
            </a:lvl7pPr>
            <a:lvl8pPr marL="1371600" algn="l" defTabSz="1450975" rtl="0" fontAlgn="base">
              <a:spcBef>
                <a:spcPct val="0"/>
              </a:spcBef>
              <a:spcAft>
                <a:spcPct val="0"/>
              </a:spcAft>
              <a:defRPr sz="5400" b="1">
                <a:solidFill>
                  <a:srgbClr val="364395"/>
                </a:solidFill>
                <a:latin typeface="Verdana" charset="0"/>
                <a:ea typeface="Arial" charset="0"/>
                <a:cs typeface="Arial" charset="0"/>
              </a:defRPr>
            </a:lvl8pPr>
            <a:lvl9pPr marL="1828800" algn="l" defTabSz="1450975" rtl="0" fontAlgn="base">
              <a:spcBef>
                <a:spcPct val="0"/>
              </a:spcBef>
              <a:spcAft>
                <a:spcPct val="0"/>
              </a:spcAft>
              <a:defRPr sz="5400" b="1">
                <a:solidFill>
                  <a:srgbClr val="364395"/>
                </a:solidFill>
                <a:latin typeface="Verdana" charset="0"/>
                <a:ea typeface="Arial" charset="0"/>
                <a:cs typeface="Arial" charset="0"/>
              </a:defRPr>
            </a:lvl9pPr>
          </a:lstStyle>
          <a:p>
            <a:pPr algn="ctr">
              <a:defRPr/>
            </a:pPr>
            <a:r>
              <a:rPr lang="en-US" altLang="en-US" sz="3600" kern="0" dirty="0">
                <a:solidFill>
                  <a:srgbClr val="0089B7"/>
                </a:solidFill>
                <a:latin typeface="Open Sans Bold" pitchFamily="2" charset="0"/>
                <a:cs typeface="Open Sans" pitchFamily="1" charset="0"/>
              </a:rPr>
              <a:t>Number of </a:t>
            </a:r>
            <a:r>
              <a:rPr lang="en-US" altLang="en-US" sz="3600" kern="0" dirty="0" err="1">
                <a:solidFill>
                  <a:srgbClr val="0089B7"/>
                </a:solidFill>
                <a:latin typeface="Open Sans Bold" pitchFamily="2" charset="0"/>
                <a:cs typeface="Open Sans" pitchFamily="1" charset="0"/>
              </a:rPr>
              <a:t>eTexts</a:t>
            </a:r>
            <a:r>
              <a:rPr lang="en-US" altLang="en-US" sz="3600" kern="0" dirty="0">
                <a:solidFill>
                  <a:srgbClr val="0089B7"/>
                </a:solidFill>
                <a:latin typeface="Open Sans Bold" pitchFamily="2" charset="0"/>
                <a:cs typeface="Open Sans" pitchFamily="1" charset="0"/>
              </a:rPr>
              <a:t> Deployed and Students Involved</a:t>
            </a:r>
          </a:p>
        </p:txBody>
      </p:sp>
      <p:sp>
        <p:nvSpPr>
          <p:cNvPr id="41991" name="Rectangular Callout 6"/>
          <p:cNvSpPr>
            <a:spLocks noChangeArrowheads="1"/>
          </p:cNvSpPr>
          <p:nvPr/>
        </p:nvSpPr>
        <p:spPr bwMode="auto">
          <a:xfrm>
            <a:off x="1988344" y="4327923"/>
            <a:ext cx="775097" cy="558403"/>
          </a:xfrm>
          <a:prstGeom prst="wedgeRectCallout">
            <a:avLst>
              <a:gd name="adj1" fmla="val 176"/>
              <a:gd name="adj2" fmla="val 122856"/>
            </a:avLst>
          </a:prstGeom>
          <a:solidFill>
            <a:srgbClr val="0089B7"/>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2,300</a:t>
            </a:r>
          </a:p>
        </p:txBody>
      </p:sp>
      <p:sp>
        <p:nvSpPr>
          <p:cNvPr id="41992" name="Rectangular Callout 7"/>
          <p:cNvSpPr>
            <a:spLocks noChangeArrowheads="1"/>
          </p:cNvSpPr>
          <p:nvPr/>
        </p:nvSpPr>
        <p:spPr bwMode="auto">
          <a:xfrm>
            <a:off x="3650457" y="3139678"/>
            <a:ext cx="775097" cy="557213"/>
          </a:xfrm>
          <a:prstGeom prst="wedgeRectCallout">
            <a:avLst>
              <a:gd name="adj1" fmla="val 176"/>
              <a:gd name="adj2" fmla="val 122856"/>
            </a:avLst>
          </a:prstGeom>
          <a:solidFill>
            <a:srgbClr val="0089B7"/>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16,000</a:t>
            </a:r>
          </a:p>
        </p:txBody>
      </p:sp>
      <p:sp>
        <p:nvSpPr>
          <p:cNvPr id="41993" name="Rectangular Callout 8"/>
          <p:cNvSpPr>
            <a:spLocks noChangeArrowheads="1"/>
          </p:cNvSpPr>
          <p:nvPr/>
        </p:nvSpPr>
        <p:spPr bwMode="auto">
          <a:xfrm>
            <a:off x="5280422" y="3337323"/>
            <a:ext cx="775097" cy="558403"/>
          </a:xfrm>
          <a:prstGeom prst="wedgeRectCallout">
            <a:avLst>
              <a:gd name="adj1" fmla="val 14574"/>
              <a:gd name="adj2" fmla="val 122856"/>
            </a:avLst>
          </a:prstGeom>
          <a:solidFill>
            <a:srgbClr val="0089B7"/>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14,000</a:t>
            </a:r>
          </a:p>
        </p:txBody>
      </p:sp>
      <p:sp>
        <p:nvSpPr>
          <p:cNvPr id="41994" name="Rectangular Callout 9"/>
          <p:cNvSpPr>
            <a:spLocks noChangeArrowheads="1"/>
          </p:cNvSpPr>
          <p:nvPr/>
        </p:nvSpPr>
        <p:spPr bwMode="auto">
          <a:xfrm>
            <a:off x="6981826" y="2145506"/>
            <a:ext cx="775097" cy="558404"/>
          </a:xfrm>
          <a:prstGeom prst="wedgeRectCallout">
            <a:avLst>
              <a:gd name="adj1" fmla="val 6347"/>
              <a:gd name="adj2" fmla="val 74287"/>
            </a:avLst>
          </a:prstGeom>
          <a:solidFill>
            <a:srgbClr val="0089B7"/>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32,000</a:t>
            </a:r>
          </a:p>
        </p:txBody>
      </p:sp>
      <p:sp>
        <p:nvSpPr>
          <p:cNvPr id="41995" name="Rectangular Callout 10"/>
          <p:cNvSpPr>
            <a:spLocks noChangeArrowheads="1"/>
          </p:cNvSpPr>
          <p:nvPr/>
        </p:nvSpPr>
        <p:spPr bwMode="auto">
          <a:xfrm>
            <a:off x="8672513" y="2605087"/>
            <a:ext cx="775097" cy="558404"/>
          </a:xfrm>
          <a:prstGeom prst="wedgeRectCallout">
            <a:avLst>
              <a:gd name="adj1" fmla="val 18801"/>
              <a:gd name="adj2" fmla="val 106694"/>
            </a:avLst>
          </a:prstGeom>
          <a:solidFill>
            <a:srgbClr val="0089B7"/>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22,000</a:t>
            </a:r>
          </a:p>
        </p:txBody>
      </p:sp>
      <p:sp>
        <p:nvSpPr>
          <p:cNvPr id="41996" name="Rectangular Callout 11"/>
          <p:cNvSpPr>
            <a:spLocks noChangeArrowheads="1"/>
          </p:cNvSpPr>
          <p:nvPr/>
        </p:nvSpPr>
        <p:spPr bwMode="auto">
          <a:xfrm>
            <a:off x="10291762" y="1662112"/>
            <a:ext cx="776288" cy="558404"/>
          </a:xfrm>
          <a:prstGeom prst="wedgeRectCallout">
            <a:avLst>
              <a:gd name="adj1" fmla="val 35051"/>
              <a:gd name="adj2" fmla="val 93769"/>
            </a:avLst>
          </a:prstGeom>
          <a:solidFill>
            <a:srgbClr val="0089B7"/>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36,000</a:t>
            </a:r>
          </a:p>
        </p:txBody>
      </p:sp>
      <p:sp>
        <p:nvSpPr>
          <p:cNvPr id="41997" name="Rectangular Callout 12"/>
          <p:cNvSpPr>
            <a:spLocks noChangeArrowheads="1"/>
          </p:cNvSpPr>
          <p:nvPr/>
        </p:nvSpPr>
        <p:spPr bwMode="auto">
          <a:xfrm>
            <a:off x="1334692" y="4712494"/>
            <a:ext cx="573881" cy="558404"/>
          </a:xfrm>
          <a:prstGeom prst="wedgeRectCallout">
            <a:avLst>
              <a:gd name="adj1" fmla="val 44620"/>
              <a:gd name="adj2" fmla="val 71431"/>
            </a:avLst>
          </a:prstGeom>
          <a:solidFill>
            <a:srgbClr val="364395"/>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750</a:t>
            </a:r>
          </a:p>
        </p:txBody>
      </p:sp>
      <p:sp>
        <p:nvSpPr>
          <p:cNvPr id="41998" name="Rectangular Callout 13"/>
          <p:cNvSpPr>
            <a:spLocks noChangeArrowheads="1"/>
          </p:cNvSpPr>
          <p:nvPr/>
        </p:nvSpPr>
        <p:spPr bwMode="auto">
          <a:xfrm>
            <a:off x="3021807" y="4432698"/>
            <a:ext cx="741760" cy="559594"/>
          </a:xfrm>
          <a:prstGeom prst="wedgeRectCallout">
            <a:avLst>
              <a:gd name="adj1" fmla="val 31440"/>
              <a:gd name="adj2" fmla="val 80375"/>
            </a:avLst>
          </a:prstGeom>
          <a:solidFill>
            <a:srgbClr val="364395"/>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dirty="0">
                <a:solidFill>
                  <a:srgbClr val="FFFFFF"/>
                </a:solidFill>
                <a:latin typeface="Open Sans" pitchFamily="1" charset="0"/>
              </a:rPr>
              <a:t>3,600</a:t>
            </a:r>
          </a:p>
        </p:txBody>
      </p:sp>
      <p:sp>
        <p:nvSpPr>
          <p:cNvPr id="41999" name="Rectangular Callout 14"/>
          <p:cNvSpPr>
            <a:spLocks noChangeArrowheads="1"/>
          </p:cNvSpPr>
          <p:nvPr/>
        </p:nvSpPr>
        <p:spPr bwMode="auto">
          <a:xfrm>
            <a:off x="4693444" y="4451748"/>
            <a:ext cx="741760" cy="558403"/>
          </a:xfrm>
          <a:prstGeom prst="wedgeRectCallout">
            <a:avLst>
              <a:gd name="adj1" fmla="val 36023"/>
              <a:gd name="adj2" fmla="val 82856"/>
            </a:avLst>
          </a:prstGeom>
          <a:solidFill>
            <a:srgbClr val="364395"/>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3,400</a:t>
            </a:r>
          </a:p>
        </p:txBody>
      </p:sp>
      <p:sp>
        <p:nvSpPr>
          <p:cNvPr id="42000" name="Rectangular Callout 15"/>
          <p:cNvSpPr>
            <a:spLocks noChangeArrowheads="1"/>
          </p:cNvSpPr>
          <p:nvPr/>
        </p:nvSpPr>
        <p:spPr bwMode="auto">
          <a:xfrm>
            <a:off x="6441281" y="3894535"/>
            <a:ext cx="742950" cy="557213"/>
          </a:xfrm>
          <a:prstGeom prst="wedgeRectCallout">
            <a:avLst>
              <a:gd name="adj1" fmla="val 33875"/>
              <a:gd name="adj2" fmla="val 80000"/>
            </a:avLst>
          </a:prstGeom>
          <a:solidFill>
            <a:srgbClr val="364395"/>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10,000</a:t>
            </a:r>
          </a:p>
        </p:txBody>
      </p:sp>
      <p:sp>
        <p:nvSpPr>
          <p:cNvPr id="42001" name="Rectangular Callout 16"/>
          <p:cNvSpPr>
            <a:spLocks noChangeArrowheads="1"/>
          </p:cNvSpPr>
          <p:nvPr/>
        </p:nvSpPr>
        <p:spPr bwMode="auto">
          <a:xfrm>
            <a:off x="8165307" y="4173141"/>
            <a:ext cx="741760" cy="558403"/>
          </a:xfrm>
          <a:prstGeom prst="wedgeRectCallout">
            <a:avLst>
              <a:gd name="adj1" fmla="val 33875"/>
              <a:gd name="adj2" fmla="val 77144"/>
            </a:avLst>
          </a:prstGeom>
          <a:solidFill>
            <a:srgbClr val="364395"/>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7,500</a:t>
            </a:r>
          </a:p>
        </p:txBody>
      </p:sp>
      <p:sp>
        <p:nvSpPr>
          <p:cNvPr id="42002" name="Rectangular Callout 17"/>
          <p:cNvSpPr>
            <a:spLocks noChangeArrowheads="1"/>
          </p:cNvSpPr>
          <p:nvPr/>
        </p:nvSpPr>
        <p:spPr bwMode="auto">
          <a:xfrm>
            <a:off x="9851232" y="3688556"/>
            <a:ext cx="741760" cy="558404"/>
          </a:xfrm>
          <a:prstGeom prst="wedgeRectCallout">
            <a:avLst>
              <a:gd name="adj1" fmla="val 33875"/>
              <a:gd name="adj2" fmla="val 77144"/>
            </a:avLst>
          </a:prstGeom>
          <a:solidFill>
            <a:srgbClr val="364395"/>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nchor="ctr"/>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algn="ctr" fontAlgn="base">
              <a:spcBef>
                <a:spcPct val="50000"/>
              </a:spcBef>
              <a:spcAft>
                <a:spcPct val="0"/>
              </a:spcAft>
            </a:pPr>
            <a:r>
              <a:rPr lang="en-US" altLang="en-US" sz="1800">
                <a:solidFill>
                  <a:srgbClr val="FFFFFF"/>
                </a:solidFill>
                <a:latin typeface="Open Sans" pitchFamily="1" charset="0"/>
              </a:rPr>
              <a:t>13,000</a:t>
            </a:r>
          </a:p>
        </p:txBody>
      </p:sp>
      <p:cxnSp>
        <p:nvCxnSpPr>
          <p:cNvPr id="20" name="Straight Connector 19"/>
          <p:cNvCxnSpPr/>
          <p:nvPr/>
        </p:nvCxnSpPr>
        <p:spPr bwMode="auto">
          <a:xfrm>
            <a:off x="2872979" y="2155032"/>
            <a:ext cx="0" cy="4183856"/>
          </a:xfrm>
          <a:prstGeom prst="line">
            <a:avLst/>
          </a:prstGeom>
          <a:solidFill>
            <a:schemeClr val="tx2"/>
          </a:solidFill>
          <a:ln w="19050" cap="flat" cmpd="sng" algn="ctr">
            <a:solidFill>
              <a:schemeClr val="bg1">
                <a:lumMod val="75000"/>
              </a:schemeClr>
            </a:solidFill>
            <a:prstDash val="sysDash"/>
            <a:round/>
            <a:headEnd type="none" w="med" len="med"/>
            <a:tailEnd type="none" w="med" len="med"/>
          </a:ln>
          <a:effectLst/>
        </p:spPr>
      </p:cxnSp>
      <p:cxnSp>
        <p:nvCxnSpPr>
          <p:cNvPr id="21" name="Straight Connector 20"/>
          <p:cNvCxnSpPr/>
          <p:nvPr/>
        </p:nvCxnSpPr>
        <p:spPr bwMode="auto">
          <a:xfrm>
            <a:off x="6204347" y="2155032"/>
            <a:ext cx="0" cy="4183856"/>
          </a:xfrm>
          <a:prstGeom prst="line">
            <a:avLst/>
          </a:prstGeom>
          <a:solidFill>
            <a:schemeClr val="tx2"/>
          </a:solidFill>
          <a:ln w="19050" cap="flat" cmpd="sng" algn="ctr">
            <a:solidFill>
              <a:schemeClr val="bg1">
                <a:lumMod val="75000"/>
              </a:schemeClr>
            </a:solidFill>
            <a:prstDash val="sysDash"/>
            <a:round/>
            <a:headEnd type="none" w="med" len="med"/>
            <a:tailEnd type="none" w="med" len="med"/>
          </a:ln>
          <a:effectLst/>
        </p:spPr>
      </p:cxnSp>
      <p:cxnSp>
        <p:nvCxnSpPr>
          <p:cNvPr id="22" name="Straight Connector 21"/>
          <p:cNvCxnSpPr/>
          <p:nvPr/>
        </p:nvCxnSpPr>
        <p:spPr bwMode="auto">
          <a:xfrm>
            <a:off x="9676210" y="2155032"/>
            <a:ext cx="0" cy="4183856"/>
          </a:xfrm>
          <a:prstGeom prst="line">
            <a:avLst/>
          </a:prstGeom>
          <a:solidFill>
            <a:schemeClr val="tx2"/>
          </a:solidFill>
          <a:ln w="19050" cap="flat" cmpd="sng" algn="ctr">
            <a:solidFill>
              <a:schemeClr val="bg1">
                <a:lumMod val="75000"/>
              </a:schemeClr>
            </a:solidFill>
            <a:prstDash val="sysDash"/>
            <a:round/>
            <a:headEnd type="none" w="med" len="med"/>
            <a:tailEnd type="none" w="med" len="med"/>
          </a:ln>
          <a:effectLst/>
        </p:spPr>
      </p:cxnSp>
      <p:sp>
        <p:nvSpPr>
          <p:cNvPr id="2" name="TextBox 1"/>
          <p:cNvSpPr txBox="1"/>
          <p:nvPr/>
        </p:nvSpPr>
        <p:spPr>
          <a:xfrm>
            <a:off x="1291829" y="5951935"/>
            <a:ext cx="1531144" cy="369332"/>
          </a:xfrm>
          <a:prstGeom prst="rect">
            <a:avLst/>
          </a:prstGeom>
          <a:noFill/>
        </p:spPr>
        <p:txBody>
          <a:bodyPr>
            <a:spAutoFit/>
          </a:bodyPr>
          <a:lstStyle/>
          <a:p>
            <a:pPr algn="ctr" eaLnBrk="0" fontAlgn="base" hangingPunct="0">
              <a:spcBef>
                <a:spcPct val="0"/>
              </a:spcBef>
              <a:spcAft>
                <a:spcPct val="0"/>
              </a:spcAft>
              <a:defRPr/>
            </a:pPr>
            <a:r>
              <a:rPr lang="en-US" b="1" dirty="0">
                <a:solidFill>
                  <a:srgbClr val="FFFFFF">
                    <a:lumMod val="50000"/>
                  </a:srgbClr>
                </a:solidFill>
                <a:latin typeface="Open Sans"/>
                <a:ea typeface="MS PGothic" panose="020B0600070205080204" pitchFamily="34" charset="-128"/>
              </a:rPr>
              <a:t>Pilot</a:t>
            </a:r>
          </a:p>
        </p:txBody>
      </p:sp>
      <p:sp>
        <p:nvSpPr>
          <p:cNvPr id="23" name="TextBox 22"/>
          <p:cNvSpPr txBox="1"/>
          <p:nvPr/>
        </p:nvSpPr>
        <p:spPr>
          <a:xfrm>
            <a:off x="3894535" y="5951935"/>
            <a:ext cx="1531144" cy="369332"/>
          </a:xfrm>
          <a:prstGeom prst="rect">
            <a:avLst/>
          </a:prstGeom>
          <a:noFill/>
        </p:spPr>
        <p:txBody>
          <a:bodyPr>
            <a:spAutoFit/>
          </a:bodyPr>
          <a:lstStyle/>
          <a:p>
            <a:pPr algn="ctr" eaLnBrk="0" fontAlgn="base" hangingPunct="0">
              <a:spcBef>
                <a:spcPct val="0"/>
              </a:spcBef>
              <a:spcAft>
                <a:spcPct val="0"/>
              </a:spcAft>
              <a:defRPr/>
            </a:pPr>
            <a:r>
              <a:rPr lang="en-US" b="1" dirty="0">
                <a:solidFill>
                  <a:srgbClr val="FFFFFF">
                    <a:lumMod val="50000"/>
                  </a:srgbClr>
                </a:solidFill>
                <a:latin typeface="Open Sans"/>
                <a:ea typeface="MS PGothic" panose="020B0600070205080204" pitchFamily="34" charset="-128"/>
              </a:rPr>
              <a:t>Phase 1</a:t>
            </a:r>
          </a:p>
        </p:txBody>
      </p:sp>
      <p:sp>
        <p:nvSpPr>
          <p:cNvPr id="24" name="TextBox 23"/>
          <p:cNvSpPr txBox="1"/>
          <p:nvPr/>
        </p:nvSpPr>
        <p:spPr>
          <a:xfrm>
            <a:off x="7286625" y="5951935"/>
            <a:ext cx="1531144" cy="369332"/>
          </a:xfrm>
          <a:prstGeom prst="rect">
            <a:avLst/>
          </a:prstGeom>
          <a:noFill/>
        </p:spPr>
        <p:txBody>
          <a:bodyPr>
            <a:spAutoFit/>
          </a:bodyPr>
          <a:lstStyle/>
          <a:p>
            <a:pPr algn="ctr" eaLnBrk="0" fontAlgn="base" hangingPunct="0">
              <a:spcBef>
                <a:spcPct val="0"/>
              </a:spcBef>
              <a:spcAft>
                <a:spcPct val="0"/>
              </a:spcAft>
              <a:defRPr/>
            </a:pPr>
            <a:r>
              <a:rPr lang="en-US" b="1" dirty="0">
                <a:solidFill>
                  <a:srgbClr val="FFFFFF">
                    <a:lumMod val="50000"/>
                  </a:srgbClr>
                </a:solidFill>
                <a:latin typeface="Open Sans"/>
                <a:ea typeface="MS PGothic" panose="020B0600070205080204" pitchFamily="34" charset="-128"/>
              </a:rPr>
              <a:t>Phase 2</a:t>
            </a:r>
          </a:p>
        </p:txBody>
      </p:sp>
      <p:sp>
        <p:nvSpPr>
          <p:cNvPr id="26" name="TextBox 25"/>
          <p:cNvSpPr txBox="1"/>
          <p:nvPr/>
        </p:nvSpPr>
        <p:spPr>
          <a:xfrm>
            <a:off x="9942910" y="5951935"/>
            <a:ext cx="1531144" cy="369332"/>
          </a:xfrm>
          <a:prstGeom prst="rect">
            <a:avLst/>
          </a:prstGeom>
          <a:noFill/>
        </p:spPr>
        <p:txBody>
          <a:bodyPr>
            <a:spAutoFit/>
          </a:bodyPr>
          <a:lstStyle/>
          <a:p>
            <a:pPr algn="ctr" eaLnBrk="0" fontAlgn="base" hangingPunct="0">
              <a:spcBef>
                <a:spcPct val="0"/>
              </a:spcBef>
              <a:spcAft>
                <a:spcPct val="0"/>
              </a:spcAft>
              <a:defRPr/>
            </a:pPr>
            <a:r>
              <a:rPr lang="en-US" b="1" dirty="0">
                <a:solidFill>
                  <a:srgbClr val="FFFFFF">
                    <a:lumMod val="50000"/>
                  </a:srgbClr>
                </a:solidFill>
                <a:latin typeface="Open Sans"/>
                <a:ea typeface="MS PGothic" panose="020B0600070205080204" pitchFamily="34" charset="-128"/>
              </a:rPr>
              <a:t>Phase 3</a:t>
            </a:r>
          </a:p>
        </p:txBody>
      </p:sp>
    </p:spTree>
    <p:extLst>
      <p:ext uri="{BB962C8B-B14F-4D97-AF65-F5344CB8AC3E}">
        <p14:creationId xmlns:p14="http://schemas.microsoft.com/office/powerpoint/2010/main" val="9638749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50">
                <a:solidFill>
                  <a:schemeClr val="tx1"/>
                </a:solidFill>
                <a:latin typeface="Verdana" panose="020B0604030504040204" pitchFamily="34" charset="0"/>
                <a:ea typeface="MS PGothic" panose="020B0600070205080204" pitchFamily="34" charset="-128"/>
              </a:defRPr>
            </a:lvl1pPr>
            <a:lvl2pPr marL="557213" indent="-214313">
              <a:defRPr sz="1050">
                <a:solidFill>
                  <a:schemeClr val="tx1"/>
                </a:solidFill>
                <a:latin typeface="Verdana" panose="020B0604030504040204" pitchFamily="34" charset="0"/>
                <a:ea typeface="MS PGothic" panose="020B0600070205080204" pitchFamily="34" charset="-128"/>
              </a:defRPr>
            </a:lvl2pPr>
            <a:lvl3pPr marL="857250" indent="-171450">
              <a:defRPr sz="1050">
                <a:solidFill>
                  <a:schemeClr val="tx1"/>
                </a:solidFill>
                <a:latin typeface="Verdana" panose="020B0604030504040204" pitchFamily="34" charset="0"/>
                <a:ea typeface="MS PGothic" panose="020B0600070205080204" pitchFamily="34" charset="-128"/>
              </a:defRPr>
            </a:lvl3pPr>
            <a:lvl4pPr marL="1200150" indent="-171450">
              <a:defRPr sz="1050">
                <a:solidFill>
                  <a:schemeClr val="tx1"/>
                </a:solidFill>
                <a:latin typeface="Verdana" panose="020B0604030504040204" pitchFamily="34" charset="0"/>
                <a:ea typeface="MS PGothic" panose="020B0600070205080204" pitchFamily="34" charset="-128"/>
              </a:defRPr>
            </a:lvl4pPr>
            <a:lvl5pPr marL="1543050" indent="-171450">
              <a:defRPr sz="105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9pPr>
          </a:lstStyle>
          <a:p>
            <a:r>
              <a:rPr lang="en-US" altLang="en-US" smtClean="0">
                <a:solidFill>
                  <a:srgbClr val="FFFFFF"/>
                </a:solidFill>
                <a:cs typeface="Arial" panose="020B0604020202020204" pitchFamily="34" charset="0"/>
              </a:rPr>
              <a:t>EDUCAUSE 2015  |  #LearningMakesUs</a:t>
            </a:r>
          </a:p>
        </p:txBody>
      </p:sp>
      <p:sp>
        <p:nvSpPr>
          <p:cNvPr id="44035"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50">
                <a:solidFill>
                  <a:schemeClr val="tx1"/>
                </a:solidFill>
                <a:latin typeface="Verdana" panose="020B0604030504040204" pitchFamily="34" charset="0"/>
                <a:ea typeface="MS PGothic" panose="020B0600070205080204" pitchFamily="34" charset="-128"/>
              </a:defRPr>
            </a:lvl1pPr>
            <a:lvl2pPr marL="557213" indent="-214313">
              <a:defRPr sz="1050">
                <a:solidFill>
                  <a:schemeClr val="tx1"/>
                </a:solidFill>
                <a:latin typeface="Verdana" panose="020B0604030504040204" pitchFamily="34" charset="0"/>
                <a:ea typeface="MS PGothic" panose="020B0600070205080204" pitchFamily="34" charset="-128"/>
              </a:defRPr>
            </a:lvl2pPr>
            <a:lvl3pPr marL="857250" indent="-171450">
              <a:defRPr sz="1050">
                <a:solidFill>
                  <a:schemeClr val="tx1"/>
                </a:solidFill>
                <a:latin typeface="Verdana" panose="020B0604030504040204" pitchFamily="34" charset="0"/>
                <a:ea typeface="MS PGothic" panose="020B0600070205080204" pitchFamily="34" charset="-128"/>
              </a:defRPr>
            </a:lvl3pPr>
            <a:lvl4pPr marL="1200150" indent="-171450">
              <a:defRPr sz="1050">
                <a:solidFill>
                  <a:schemeClr val="tx1"/>
                </a:solidFill>
                <a:latin typeface="Verdana" panose="020B0604030504040204" pitchFamily="34" charset="0"/>
                <a:ea typeface="MS PGothic" panose="020B0600070205080204" pitchFamily="34" charset="-128"/>
              </a:defRPr>
            </a:lvl4pPr>
            <a:lvl5pPr marL="1543050" indent="-171450">
              <a:defRPr sz="105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9pPr>
          </a:lstStyle>
          <a:p>
            <a:fld id="{19441825-2183-4385-A4E3-B381E9C32A70}" type="slidenum">
              <a:rPr lang="en-US" altLang="en-US" smtClean="0">
                <a:solidFill>
                  <a:srgbClr val="FFFFFF"/>
                </a:solidFill>
              </a:rPr>
              <a:pPr/>
              <a:t>25</a:t>
            </a:fld>
            <a:endParaRPr lang="en-US" altLang="en-US" smtClean="0">
              <a:solidFill>
                <a:srgbClr val="FFFFFF"/>
              </a:solidFill>
            </a:endParaRPr>
          </a:p>
        </p:txBody>
      </p:sp>
      <p:graphicFrame>
        <p:nvGraphicFramePr>
          <p:cNvPr id="2" name="Chart 3"/>
          <p:cNvGraphicFramePr>
            <a:graphicFrameLocks/>
          </p:cNvGraphicFramePr>
          <p:nvPr/>
        </p:nvGraphicFramePr>
        <p:xfrm>
          <a:off x="384573" y="1987154"/>
          <a:ext cx="11227594" cy="4293394"/>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1"/>
          <p:cNvSpPr txBox="1">
            <a:spLocks/>
          </p:cNvSpPr>
          <p:nvPr/>
        </p:nvSpPr>
        <p:spPr>
          <a:xfrm>
            <a:off x="489348" y="395287"/>
            <a:ext cx="11203781" cy="529829"/>
          </a:xfrm>
          <a:prstGeom prst="rect">
            <a:avLst/>
          </a:prstGeom>
        </p:spPr>
        <p:txBody>
          <a:bodyPr/>
          <a:lstStyle>
            <a:lvl1pPr algn="l" defTabSz="1450975" rtl="0" eaLnBrk="0" fontAlgn="base" hangingPunct="0">
              <a:spcBef>
                <a:spcPct val="0"/>
              </a:spcBef>
              <a:spcAft>
                <a:spcPct val="0"/>
              </a:spcAft>
              <a:defRPr sz="5400" b="1">
                <a:solidFill>
                  <a:schemeClr val="tx2"/>
                </a:solidFill>
                <a:latin typeface="Open Sans"/>
                <a:ea typeface="MS PGothic" panose="020B0600070205080204" pitchFamily="34" charset="-128"/>
                <a:cs typeface="Open Sans"/>
              </a:defRPr>
            </a:lvl1pPr>
            <a:lvl2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2pPr>
            <a:lvl3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3pPr>
            <a:lvl4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4pPr>
            <a:lvl5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5pPr>
            <a:lvl6pPr marL="457200" algn="l" defTabSz="1450975" rtl="0" fontAlgn="base">
              <a:spcBef>
                <a:spcPct val="0"/>
              </a:spcBef>
              <a:spcAft>
                <a:spcPct val="0"/>
              </a:spcAft>
              <a:defRPr sz="5400" b="1">
                <a:solidFill>
                  <a:srgbClr val="364395"/>
                </a:solidFill>
                <a:latin typeface="Verdana" charset="0"/>
                <a:ea typeface="Arial" charset="0"/>
                <a:cs typeface="Arial" charset="0"/>
              </a:defRPr>
            </a:lvl6pPr>
            <a:lvl7pPr marL="914400" algn="l" defTabSz="1450975" rtl="0" fontAlgn="base">
              <a:spcBef>
                <a:spcPct val="0"/>
              </a:spcBef>
              <a:spcAft>
                <a:spcPct val="0"/>
              </a:spcAft>
              <a:defRPr sz="5400" b="1">
                <a:solidFill>
                  <a:srgbClr val="364395"/>
                </a:solidFill>
                <a:latin typeface="Verdana" charset="0"/>
                <a:ea typeface="Arial" charset="0"/>
                <a:cs typeface="Arial" charset="0"/>
              </a:defRPr>
            </a:lvl7pPr>
            <a:lvl8pPr marL="1371600" algn="l" defTabSz="1450975" rtl="0" fontAlgn="base">
              <a:spcBef>
                <a:spcPct val="0"/>
              </a:spcBef>
              <a:spcAft>
                <a:spcPct val="0"/>
              </a:spcAft>
              <a:defRPr sz="5400" b="1">
                <a:solidFill>
                  <a:srgbClr val="364395"/>
                </a:solidFill>
                <a:latin typeface="Verdana" charset="0"/>
                <a:ea typeface="Arial" charset="0"/>
                <a:cs typeface="Arial" charset="0"/>
              </a:defRPr>
            </a:lvl8pPr>
            <a:lvl9pPr marL="1828800" algn="l" defTabSz="1450975" rtl="0" fontAlgn="base">
              <a:spcBef>
                <a:spcPct val="0"/>
              </a:spcBef>
              <a:spcAft>
                <a:spcPct val="0"/>
              </a:spcAft>
              <a:defRPr sz="5400" b="1">
                <a:solidFill>
                  <a:srgbClr val="364395"/>
                </a:solidFill>
                <a:latin typeface="Verdana" charset="0"/>
                <a:ea typeface="Arial" charset="0"/>
                <a:cs typeface="Arial" charset="0"/>
              </a:defRPr>
            </a:lvl9pPr>
          </a:lstStyle>
          <a:p>
            <a:pPr algn="ctr">
              <a:defRPr/>
            </a:pPr>
            <a:r>
              <a:rPr lang="en-US" altLang="en-US" sz="4050" kern="0" dirty="0">
                <a:solidFill>
                  <a:srgbClr val="364395"/>
                </a:solidFill>
                <a:latin typeface="Open Sans Bold" pitchFamily="2" charset="0"/>
                <a:cs typeface="Open Sans" pitchFamily="1" charset="0"/>
              </a:rPr>
              <a:t>Algonquin College </a:t>
            </a:r>
            <a:r>
              <a:rPr lang="en-US" altLang="en-US" sz="4050" kern="0" dirty="0" err="1">
                <a:solidFill>
                  <a:srgbClr val="364395"/>
                </a:solidFill>
                <a:latin typeface="Open Sans Bold" pitchFamily="2" charset="0"/>
                <a:cs typeface="Open Sans" pitchFamily="1" charset="0"/>
              </a:rPr>
              <a:t>eText</a:t>
            </a:r>
            <a:r>
              <a:rPr lang="en-US" altLang="en-US" sz="4050" kern="0" dirty="0">
                <a:solidFill>
                  <a:srgbClr val="364395"/>
                </a:solidFill>
                <a:latin typeface="Open Sans Bold" pitchFamily="2" charset="0"/>
                <a:cs typeface="Open Sans" pitchFamily="1" charset="0"/>
              </a:rPr>
              <a:t> Initiative Results</a:t>
            </a:r>
          </a:p>
        </p:txBody>
      </p:sp>
      <p:sp>
        <p:nvSpPr>
          <p:cNvPr id="7" name="Title 11"/>
          <p:cNvSpPr txBox="1">
            <a:spLocks/>
          </p:cNvSpPr>
          <p:nvPr/>
        </p:nvSpPr>
        <p:spPr bwMode="auto">
          <a:xfrm>
            <a:off x="489348" y="1066800"/>
            <a:ext cx="11203781" cy="52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108830" bIns="54415"/>
          <a:lstStyle>
            <a:lvl1pPr algn="l" defTabSz="1450975" rtl="0" eaLnBrk="0" fontAlgn="base" hangingPunct="0">
              <a:spcBef>
                <a:spcPct val="0"/>
              </a:spcBef>
              <a:spcAft>
                <a:spcPct val="0"/>
              </a:spcAft>
              <a:defRPr sz="5400" b="1">
                <a:solidFill>
                  <a:srgbClr val="364395"/>
                </a:solidFill>
                <a:latin typeface="Open Sans"/>
                <a:ea typeface="MS PGothic" panose="020B0600070205080204" pitchFamily="34" charset="-128"/>
                <a:cs typeface="Open Sans"/>
              </a:defRPr>
            </a:lvl1pPr>
            <a:lvl2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2pPr>
            <a:lvl3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3pPr>
            <a:lvl4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4pPr>
            <a:lvl5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5pPr>
            <a:lvl6pPr marL="457200" algn="l" defTabSz="1450975" rtl="0" fontAlgn="base">
              <a:spcBef>
                <a:spcPct val="0"/>
              </a:spcBef>
              <a:spcAft>
                <a:spcPct val="0"/>
              </a:spcAft>
              <a:defRPr sz="5400" b="1">
                <a:solidFill>
                  <a:srgbClr val="364395"/>
                </a:solidFill>
                <a:latin typeface="Verdana" charset="0"/>
                <a:ea typeface="Arial" charset="0"/>
                <a:cs typeface="Arial" charset="0"/>
              </a:defRPr>
            </a:lvl6pPr>
            <a:lvl7pPr marL="914400" algn="l" defTabSz="1450975" rtl="0" fontAlgn="base">
              <a:spcBef>
                <a:spcPct val="0"/>
              </a:spcBef>
              <a:spcAft>
                <a:spcPct val="0"/>
              </a:spcAft>
              <a:defRPr sz="5400" b="1">
                <a:solidFill>
                  <a:srgbClr val="364395"/>
                </a:solidFill>
                <a:latin typeface="Verdana" charset="0"/>
                <a:ea typeface="Arial" charset="0"/>
                <a:cs typeface="Arial" charset="0"/>
              </a:defRPr>
            </a:lvl7pPr>
            <a:lvl8pPr marL="1371600" algn="l" defTabSz="1450975" rtl="0" fontAlgn="base">
              <a:spcBef>
                <a:spcPct val="0"/>
              </a:spcBef>
              <a:spcAft>
                <a:spcPct val="0"/>
              </a:spcAft>
              <a:defRPr sz="5400" b="1">
                <a:solidFill>
                  <a:srgbClr val="364395"/>
                </a:solidFill>
                <a:latin typeface="Verdana" charset="0"/>
                <a:ea typeface="Arial" charset="0"/>
                <a:cs typeface="Arial" charset="0"/>
              </a:defRPr>
            </a:lvl8pPr>
            <a:lvl9pPr marL="1828800" algn="l" defTabSz="1450975" rtl="0" fontAlgn="base">
              <a:spcBef>
                <a:spcPct val="0"/>
              </a:spcBef>
              <a:spcAft>
                <a:spcPct val="0"/>
              </a:spcAft>
              <a:defRPr sz="5400" b="1">
                <a:solidFill>
                  <a:srgbClr val="364395"/>
                </a:solidFill>
                <a:latin typeface="Verdana" charset="0"/>
                <a:ea typeface="Arial" charset="0"/>
                <a:cs typeface="Arial" charset="0"/>
              </a:defRPr>
            </a:lvl9pPr>
          </a:lstStyle>
          <a:p>
            <a:pPr algn="ctr">
              <a:defRPr/>
            </a:pPr>
            <a:r>
              <a:rPr lang="en-US" altLang="en-US" sz="3000" kern="0" dirty="0">
                <a:solidFill>
                  <a:srgbClr val="0089B7"/>
                </a:solidFill>
                <a:latin typeface="Open Sans Bold" pitchFamily="2" charset="0"/>
                <a:cs typeface="Open Sans" pitchFamily="1" charset="0"/>
              </a:rPr>
              <a:t>Course Grade Comparison for Courses Using </a:t>
            </a:r>
            <a:r>
              <a:rPr lang="en-US" altLang="en-US" sz="3000" kern="0" dirty="0" err="1">
                <a:solidFill>
                  <a:srgbClr val="0089B7"/>
                </a:solidFill>
                <a:latin typeface="Open Sans Bold" pitchFamily="2" charset="0"/>
                <a:cs typeface="Open Sans" pitchFamily="1" charset="0"/>
              </a:rPr>
              <a:t>eText</a:t>
            </a:r>
            <a:r>
              <a:rPr lang="en-US" altLang="en-US" sz="3000" kern="0" dirty="0">
                <a:solidFill>
                  <a:srgbClr val="0089B7"/>
                </a:solidFill>
                <a:latin typeface="Open Sans Bold" pitchFamily="2" charset="0"/>
                <a:cs typeface="Open Sans" pitchFamily="1" charset="0"/>
              </a:rPr>
              <a:t> vs. Book</a:t>
            </a:r>
          </a:p>
        </p:txBody>
      </p:sp>
      <p:sp>
        <p:nvSpPr>
          <p:cNvPr id="3" name="TextBox 2"/>
          <p:cNvSpPr txBox="1"/>
          <p:nvPr/>
        </p:nvSpPr>
        <p:spPr>
          <a:xfrm>
            <a:off x="974680" y="2314438"/>
            <a:ext cx="463097" cy="300082"/>
          </a:xfrm>
          <a:prstGeom prst="rect">
            <a:avLst/>
          </a:prstGeom>
          <a:noFill/>
        </p:spPr>
        <p:txBody>
          <a:bodyPr wrap="square" rtlCol="0">
            <a:spAutoFit/>
          </a:bodyPr>
          <a:lstStyle/>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a:t>
            </a:r>
          </a:p>
        </p:txBody>
      </p:sp>
      <p:sp>
        <p:nvSpPr>
          <p:cNvPr id="9" name="TextBox 8"/>
          <p:cNvSpPr txBox="1"/>
          <p:nvPr/>
        </p:nvSpPr>
        <p:spPr>
          <a:xfrm>
            <a:off x="961390" y="2763662"/>
            <a:ext cx="463097" cy="300082"/>
          </a:xfrm>
          <a:prstGeom prst="rect">
            <a:avLst/>
          </a:prstGeom>
          <a:noFill/>
        </p:spPr>
        <p:txBody>
          <a:bodyPr wrap="square" rtlCol="0">
            <a:spAutoFit/>
          </a:bodyPr>
          <a:lstStyle/>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a:t>
            </a:r>
          </a:p>
        </p:txBody>
      </p:sp>
      <p:sp>
        <p:nvSpPr>
          <p:cNvPr id="10" name="TextBox 9"/>
          <p:cNvSpPr txBox="1"/>
          <p:nvPr/>
        </p:nvSpPr>
        <p:spPr>
          <a:xfrm>
            <a:off x="961390" y="3194278"/>
            <a:ext cx="463097" cy="300082"/>
          </a:xfrm>
          <a:prstGeom prst="rect">
            <a:avLst/>
          </a:prstGeom>
          <a:noFill/>
        </p:spPr>
        <p:txBody>
          <a:bodyPr wrap="square" rtlCol="0">
            <a:spAutoFit/>
          </a:bodyPr>
          <a:lstStyle/>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a:t>
            </a:r>
          </a:p>
        </p:txBody>
      </p:sp>
      <p:sp>
        <p:nvSpPr>
          <p:cNvPr id="11" name="TextBox 10"/>
          <p:cNvSpPr txBox="1"/>
          <p:nvPr/>
        </p:nvSpPr>
        <p:spPr>
          <a:xfrm>
            <a:off x="961390" y="3608950"/>
            <a:ext cx="463097" cy="300082"/>
          </a:xfrm>
          <a:prstGeom prst="rect">
            <a:avLst/>
          </a:prstGeom>
          <a:noFill/>
        </p:spPr>
        <p:txBody>
          <a:bodyPr wrap="square" rtlCol="0">
            <a:spAutoFit/>
          </a:bodyPr>
          <a:lstStyle/>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a:t>
            </a:r>
          </a:p>
        </p:txBody>
      </p:sp>
      <p:sp>
        <p:nvSpPr>
          <p:cNvPr id="12" name="TextBox 11"/>
          <p:cNvSpPr txBox="1"/>
          <p:nvPr/>
        </p:nvSpPr>
        <p:spPr>
          <a:xfrm>
            <a:off x="961390" y="4055517"/>
            <a:ext cx="463097" cy="300082"/>
          </a:xfrm>
          <a:prstGeom prst="rect">
            <a:avLst/>
          </a:prstGeom>
          <a:noFill/>
        </p:spPr>
        <p:txBody>
          <a:bodyPr wrap="square" rtlCol="0">
            <a:spAutoFit/>
          </a:bodyPr>
          <a:lstStyle/>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a:t>
            </a:r>
          </a:p>
        </p:txBody>
      </p:sp>
      <p:sp>
        <p:nvSpPr>
          <p:cNvPr id="13" name="TextBox 12"/>
          <p:cNvSpPr txBox="1"/>
          <p:nvPr/>
        </p:nvSpPr>
        <p:spPr>
          <a:xfrm>
            <a:off x="961390" y="4486135"/>
            <a:ext cx="463097" cy="300082"/>
          </a:xfrm>
          <a:prstGeom prst="rect">
            <a:avLst/>
          </a:prstGeom>
          <a:noFill/>
        </p:spPr>
        <p:txBody>
          <a:bodyPr wrap="square" rtlCol="0">
            <a:spAutoFit/>
          </a:bodyPr>
          <a:lstStyle/>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a:t>
            </a:r>
          </a:p>
        </p:txBody>
      </p:sp>
      <p:sp>
        <p:nvSpPr>
          <p:cNvPr id="14" name="TextBox 13"/>
          <p:cNvSpPr txBox="1"/>
          <p:nvPr/>
        </p:nvSpPr>
        <p:spPr>
          <a:xfrm>
            <a:off x="961390" y="4916756"/>
            <a:ext cx="463097" cy="300082"/>
          </a:xfrm>
          <a:prstGeom prst="rect">
            <a:avLst/>
          </a:prstGeom>
          <a:noFill/>
        </p:spPr>
        <p:txBody>
          <a:bodyPr wrap="square" rtlCol="0">
            <a:spAutoFit/>
          </a:bodyPr>
          <a:lstStyle/>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a:t>
            </a:r>
          </a:p>
        </p:txBody>
      </p:sp>
      <p:sp>
        <p:nvSpPr>
          <p:cNvPr id="15" name="TextBox 14"/>
          <p:cNvSpPr txBox="1"/>
          <p:nvPr/>
        </p:nvSpPr>
        <p:spPr>
          <a:xfrm>
            <a:off x="961390" y="5379272"/>
            <a:ext cx="463097" cy="300082"/>
          </a:xfrm>
          <a:prstGeom prst="rect">
            <a:avLst/>
          </a:prstGeom>
          <a:noFill/>
        </p:spPr>
        <p:txBody>
          <a:bodyPr wrap="square" rtlCol="0">
            <a:spAutoFit/>
          </a:bodyPr>
          <a:lstStyle/>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a:t>
            </a:r>
          </a:p>
        </p:txBody>
      </p:sp>
    </p:spTree>
    <p:extLst>
      <p:ext uri="{BB962C8B-B14F-4D97-AF65-F5344CB8AC3E}">
        <p14:creationId xmlns:p14="http://schemas.microsoft.com/office/powerpoint/2010/main" val="1373450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50">
                <a:solidFill>
                  <a:schemeClr val="tx1"/>
                </a:solidFill>
                <a:latin typeface="Verdana" panose="020B0604030504040204" pitchFamily="34" charset="0"/>
                <a:ea typeface="MS PGothic" panose="020B0600070205080204" pitchFamily="34" charset="-128"/>
              </a:defRPr>
            </a:lvl1pPr>
            <a:lvl2pPr marL="557213" indent="-214313">
              <a:defRPr sz="1050">
                <a:solidFill>
                  <a:schemeClr val="tx1"/>
                </a:solidFill>
                <a:latin typeface="Verdana" panose="020B0604030504040204" pitchFamily="34" charset="0"/>
                <a:ea typeface="MS PGothic" panose="020B0600070205080204" pitchFamily="34" charset="-128"/>
              </a:defRPr>
            </a:lvl2pPr>
            <a:lvl3pPr marL="857250" indent="-171450">
              <a:defRPr sz="1050">
                <a:solidFill>
                  <a:schemeClr val="tx1"/>
                </a:solidFill>
                <a:latin typeface="Verdana" panose="020B0604030504040204" pitchFamily="34" charset="0"/>
                <a:ea typeface="MS PGothic" panose="020B0600070205080204" pitchFamily="34" charset="-128"/>
              </a:defRPr>
            </a:lvl3pPr>
            <a:lvl4pPr marL="1200150" indent="-171450">
              <a:defRPr sz="1050">
                <a:solidFill>
                  <a:schemeClr val="tx1"/>
                </a:solidFill>
                <a:latin typeface="Verdana" panose="020B0604030504040204" pitchFamily="34" charset="0"/>
                <a:ea typeface="MS PGothic" panose="020B0600070205080204" pitchFamily="34" charset="-128"/>
              </a:defRPr>
            </a:lvl4pPr>
            <a:lvl5pPr marL="1543050" indent="-171450">
              <a:defRPr sz="105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9pPr>
          </a:lstStyle>
          <a:p>
            <a:r>
              <a:rPr lang="en-US" altLang="en-US" smtClean="0">
                <a:solidFill>
                  <a:srgbClr val="FFFFFF"/>
                </a:solidFill>
                <a:cs typeface="Arial" panose="020B0604020202020204" pitchFamily="34" charset="0"/>
              </a:rPr>
              <a:t>EDUCAUSE 2015  |  #LearningMakesUs</a:t>
            </a:r>
          </a:p>
        </p:txBody>
      </p:sp>
      <p:sp>
        <p:nvSpPr>
          <p:cNvPr id="46083"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50">
                <a:solidFill>
                  <a:schemeClr val="tx1"/>
                </a:solidFill>
                <a:latin typeface="Verdana" panose="020B0604030504040204" pitchFamily="34" charset="0"/>
                <a:ea typeface="MS PGothic" panose="020B0600070205080204" pitchFamily="34" charset="-128"/>
              </a:defRPr>
            </a:lvl1pPr>
            <a:lvl2pPr marL="557213" indent="-214313">
              <a:defRPr sz="1050">
                <a:solidFill>
                  <a:schemeClr val="tx1"/>
                </a:solidFill>
                <a:latin typeface="Verdana" panose="020B0604030504040204" pitchFamily="34" charset="0"/>
                <a:ea typeface="MS PGothic" panose="020B0600070205080204" pitchFamily="34" charset="-128"/>
              </a:defRPr>
            </a:lvl2pPr>
            <a:lvl3pPr marL="857250" indent="-171450">
              <a:defRPr sz="1050">
                <a:solidFill>
                  <a:schemeClr val="tx1"/>
                </a:solidFill>
                <a:latin typeface="Verdana" panose="020B0604030504040204" pitchFamily="34" charset="0"/>
                <a:ea typeface="MS PGothic" panose="020B0600070205080204" pitchFamily="34" charset="-128"/>
              </a:defRPr>
            </a:lvl3pPr>
            <a:lvl4pPr marL="1200150" indent="-171450">
              <a:defRPr sz="1050">
                <a:solidFill>
                  <a:schemeClr val="tx1"/>
                </a:solidFill>
                <a:latin typeface="Verdana" panose="020B0604030504040204" pitchFamily="34" charset="0"/>
                <a:ea typeface="MS PGothic" panose="020B0600070205080204" pitchFamily="34" charset="-128"/>
              </a:defRPr>
            </a:lvl4pPr>
            <a:lvl5pPr marL="1543050" indent="-171450">
              <a:defRPr sz="105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9pPr>
          </a:lstStyle>
          <a:p>
            <a:fld id="{506D039C-EE0A-4A44-97C9-DBEADA03C299}" type="slidenum">
              <a:rPr lang="en-US" altLang="en-US" smtClean="0">
                <a:solidFill>
                  <a:srgbClr val="FFFFFF"/>
                </a:solidFill>
              </a:rPr>
              <a:pPr/>
              <a:t>26</a:t>
            </a:fld>
            <a:endParaRPr lang="en-US" altLang="en-US" smtClean="0">
              <a:solidFill>
                <a:srgbClr val="FFFFFF"/>
              </a:solidFill>
            </a:endParaRPr>
          </a:p>
        </p:txBody>
      </p:sp>
      <p:graphicFrame>
        <p:nvGraphicFramePr>
          <p:cNvPr id="46084" name="Chart 3"/>
          <p:cNvGraphicFramePr>
            <a:graphicFrameLocks/>
          </p:cNvGraphicFramePr>
          <p:nvPr>
            <p:extLst/>
          </p:nvPr>
        </p:nvGraphicFramePr>
        <p:xfrm>
          <a:off x="1469229" y="1804988"/>
          <a:ext cx="5667375" cy="4537472"/>
        </p:xfrm>
        <a:graphic>
          <a:graphicData uri="http://schemas.openxmlformats.org/presentationml/2006/ole">
            <mc:AlternateContent xmlns:mc="http://schemas.openxmlformats.org/markup-compatibility/2006">
              <mc:Choice xmlns:v="urn:schemas-microsoft-com:vml" Requires="v">
                <p:oleObj spid="_x0000_s2072" name="Chart" r:id="rId4" imgW="7565792" imgH="6059949" progId="Excel.Chart.8">
                  <p:embed/>
                </p:oleObj>
              </mc:Choice>
              <mc:Fallback>
                <p:oleObj name="Chart" r:id="rId4" imgW="7565792" imgH="6059949"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9229" y="1804988"/>
                        <a:ext cx="5667375" cy="45374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085" name="Chart 4"/>
          <p:cNvGraphicFramePr>
            <a:graphicFrameLocks/>
          </p:cNvGraphicFramePr>
          <p:nvPr>
            <p:extLst/>
          </p:nvPr>
        </p:nvGraphicFramePr>
        <p:xfrm>
          <a:off x="5235708" y="1799035"/>
          <a:ext cx="5666185" cy="4537472"/>
        </p:xfrm>
        <a:graphic>
          <a:graphicData uri="http://schemas.openxmlformats.org/presentationml/2006/ole">
            <mc:AlternateContent xmlns:mc="http://schemas.openxmlformats.org/markup-compatibility/2006">
              <mc:Choice xmlns:v="urn:schemas-microsoft-com:vml" Requires="v">
                <p:oleObj spid="_x0000_s2073" name="Chart" r:id="rId6" imgW="7565792" imgH="6053853" progId="Excel.Chart.8">
                  <p:embed/>
                </p:oleObj>
              </mc:Choice>
              <mc:Fallback>
                <p:oleObj name="Chart" r:id="rId6" imgW="7565792" imgH="6053853" progId="Excel.Chart.8">
                  <p:embed/>
                  <p:pic>
                    <p:nvPicPr>
                      <p:cNvPr id="0" name=""/>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35708" y="1799035"/>
                        <a:ext cx="5666185" cy="45374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itle 11"/>
          <p:cNvSpPr txBox="1">
            <a:spLocks/>
          </p:cNvSpPr>
          <p:nvPr/>
        </p:nvSpPr>
        <p:spPr>
          <a:xfrm>
            <a:off x="489348" y="395287"/>
            <a:ext cx="11203781" cy="529829"/>
          </a:xfrm>
          <a:prstGeom prst="rect">
            <a:avLst/>
          </a:prstGeom>
        </p:spPr>
        <p:txBody>
          <a:bodyPr/>
          <a:lstStyle>
            <a:lvl1pPr algn="l" defTabSz="1450975" rtl="0" eaLnBrk="0" fontAlgn="base" hangingPunct="0">
              <a:spcBef>
                <a:spcPct val="0"/>
              </a:spcBef>
              <a:spcAft>
                <a:spcPct val="0"/>
              </a:spcAft>
              <a:defRPr sz="5400" b="1">
                <a:solidFill>
                  <a:schemeClr val="tx2"/>
                </a:solidFill>
                <a:latin typeface="Open Sans"/>
                <a:ea typeface="MS PGothic" panose="020B0600070205080204" pitchFamily="34" charset="-128"/>
                <a:cs typeface="Open Sans"/>
              </a:defRPr>
            </a:lvl1pPr>
            <a:lvl2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2pPr>
            <a:lvl3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3pPr>
            <a:lvl4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4pPr>
            <a:lvl5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5pPr>
            <a:lvl6pPr marL="457200" algn="l" defTabSz="1450975" rtl="0" fontAlgn="base">
              <a:spcBef>
                <a:spcPct val="0"/>
              </a:spcBef>
              <a:spcAft>
                <a:spcPct val="0"/>
              </a:spcAft>
              <a:defRPr sz="5400" b="1">
                <a:solidFill>
                  <a:srgbClr val="364395"/>
                </a:solidFill>
                <a:latin typeface="Verdana" charset="0"/>
                <a:ea typeface="Arial" charset="0"/>
                <a:cs typeface="Arial" charset="0"/>
              </a:defRPr>
            </a:lvl6pPr>
            <a:lvl7pPr marL="914400" algn="l" defTabSz="1450975" rtl="0" fontAlgn="base">
              <a:spcBef>
                <a:spcPct val="0"/>
              </a:spcBef>
              <a:spcAft>
                <a:spcPct val="0"/>
              </a:spcAft>
              <a:defRPr sz="5400" b="1">
                <a:solidFill>
                  <a:srgbClr val="364395"/>
                </a:solidFill>
                <a:latin typeface="Verdana" charset="0"/>
                <a:ea typeface="Arial" charset="0"/>
                <a:cs typeface="Arial" charset="0"/>
              </a:defRPr>
            </a:lvl7pPr>
            <a:lvl8pPr marL="1371600" algn="l" defTabSz="1450975" rtl="0" fontAlgn="base">
              <a:spcBef>
                <a:spcPct val="0"/>
              </a:spcBef>
              <a:spcAft>
                <a:spcPct val="0"/>
              </a:spcAft>
              <a:defRPr sz="5400" b="1">
                <a:solidFill>
                  <a:srgbClr val="364395"/>
                </a:solidFill>
                <a:latin typeface="Verdana" charset="0"/>
                <a:ea typeface="Arial" charset="0"/>
                <a:cs typeface="Arial" charset="0"/>
              </a:defRPr>
            </a:lvl8pPr>
            <a:lvl9pPr marL="1828800" algn="l" defTabSz="1450975" rtl="0" fontAlgn="base">
              <a:spcBef>
                <a:spcPct val="0"/>
              </a:spcBef>
              <a:spcAft>
                <a:spcPct val="0"/>
              </a:spcAft>
              <a:defRPr sz="5400" b="1">
                <a:solidFill>
                  <a:srgbClr val="364395"/>
                </a:solidFill>
                <a:latin typeface="Verdana" charset="0"/>
                <a:ea typeface="Arial" charset="0"/>
                <a:cs typeface="Arial" charset="0"/>
              </a:defRPr>
            </a:lvl9pPr>
          </a:lstStyle>
          <a:p>
            <a:pPr algn="ctr">
              <a:defRPr/>
            </a:pPr>
            <a:r>
              <a:rPr lang="en-US" altLang="en-US" sz="4050" kern="0" dirty="0">
                <a:solidFill>
                  <a:srgbClr val="364395"/>
                </a:solidFill>
                <a:latin typeface="Open Sans Bold" pitchFamily="2" charset="0"/>
                <a:cs typeface="Open Sans" pitchFamily="1" charset="0"/>
              </a:rPr>
              <a:t>Algonquin College </a:t>
            </a:r>
            <a:r>
              <a:rPr lang="en-US" altLang="en-US" sz="4050" kern="0" dirty="0" err="1">
                <a:solidFill>
                  <a:srgbClr val="364395"/>
                </a:solidFill>
                <a:latin typeface="Open Sans Bold" pitchFamily="2" charset="0"/>
                <a:cs typeface="Open Sans" pitchFamily="1" charset="0"/>
              </a:rPr>
              <a:t>eText</a:t>
            </a:r>
            <a:r>
              <a:rPr lang="en-US" altLang="en-US" sz="4050" kern="0" dirty="0">
                <a:solidFill>
                  <a:srgbClr val="364395"/>
                </a:solidFill>
                <a:latin typeface="Open Sans Bold" pitchFamily="2" charset="0"/>
                <a:cs typeface="Open Sans" pitchFamily="1" charset="0"/>
              </a:rPr>
              <a:t> Initiative Results</a:t>
            </a:r>
          </a:p>
        </p:txBody>
      </p:sp>
      <p:sp>
        <p:nvSpPr>
          <p:cNvPr id="7" name="Title 11"/>
          <p:cNvSpPr txBox="1">
            <a:spLocks/>
          </p:cNvSpPr>
          <p:nvPr/>
        </p:nvSpPr>
        <p:spPr bwMode="auto">
          <a:xfrm>
            <a:off x="489348" y="1066800"/>
            <a:ext cx="11203781" cy="52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108830" bIns="54415"/>
          <a:lstStyle>
            <a:lvl1pPr algn="l" defTabSz="1450975" rtl="0" eaLnBrk="0" fontAlgn="base" hangingPunct="0">
              <a:spcBef>
                <a:spcPct val="0"/>
              </a:spcBef>
              <a:spcAft>
                <a:spcPct val="0"/>
              </a:spcAft>
              <a:defRPr sz="5400" b="1">
                <a:solidFill>
                  <a:srgbClr val="364395"/>
                </a:solidFill>
                <a:latin typeface="Open Sans"/>
                <a:ea typeface="MS PGothic" panose="020B0600070205080204" pitchFamily="34" charset="-128"/>
                <a:cs typeface="Open Sans"/>
              </a:defRPr>
            </a:lvl1pPr>
            <a:lvl2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2pPr>
            <a:lvl3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3pPr>
            <a:lvl4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4pPr>
            <a:lvl5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5pPr>
            <a:lvl6pPr marL="457200" algn="l" defTabSz="1450975" rtl="0" fontAlgn="base">
              <a:spcBef>
                <a:spcPct val="0"/>
              </a:spcBef>
              <a:spcAft>
                <a:spcPct val="0"/>
              </a:spcAft>
              <a:defRPr sz="5400" b="1">
                <a:solidFill>
                  <a:srgbClr val="364395"/>
                </a:solidFill>
                <a:latin typeface="Verdana" charset="0"/>
                <a:ea typeface="Arial" charset="0"/>
                <a:cs typeface="Arial" charset="0"/>
              </a:defRPr>
            </a:lvl6pPr>
            <a:lvl7pPr marL="914400" algn="l" defTabSz="1450975" rtl="0" fontAlgn="base">
              <a:spcBef>
                <a:spcPct val="0"/>
              </a:spcBef>
              <a:spcAft>
                <a:spcPct val="0"/>
              </a:spcAft>
              <a:defRPr sz="5400" b="1">
                <a:solidFill>
                  <a:srgbClr val="364395"/>
                </a:solidFill>
                <a:latin typeface="Verdana" charset="0"/>
                <a:ea typeface="Arial" charset="0"/>
                <a:cs typeface="Arial" charset="0"/>
              </a:defRPr>
            </a:lvl7pPr>
            <a:lvl8pPr marL="1371600" algn="l" defTabSz="1450975" rtl="0" fontAlgn="base">
              <a:spcBef>
                <a:spcPct val="0"/>
              </a:spcBef>
              <a:spcAft>
                <a:spcPct val="0"/>
              </a:spcAft>
              <a:defRPr sz="5400" b="1">
                <a:solidFill>
                  <a:srgbClr val="364395"/>
                </a:solidFill>
                <a:latin typeface="Verdana" charset="0"/>
                <a:ea typeface="Arial" charset="0"/>
                <a:cs typeface="Arial" charset="0"/>
              </a:defRPr>
            </a:lvl8pPr>
            <a:lvl9pPr marL="1828800" algn="l" defTabSz="1450975" rtl="0" fontAlgn="base">
              <a:spcBef>
                <a:spcPct val="0"/>
              </a:spcBef>
              <a:spcAft>
                <a:spcPct val="0"/>
              </a:spcAft>
              <a:defRPr sz="5400" b="1">
                <a:solidFill>
                  <a:srgbClr val="364395"/>
                </a:solidFill>
                <a:latin typeface="Verdana" charset="0"/>
                <a:ea typeface="Arial" charset="0"/>
                <a:cs typeface="Arial" charset="0"/>
              </a:defRPr>
            </a:lvl9pPr>
          </a:lstStyle>
          <a:p>
            <a:pPr algn="ctr">
              <a:defRPr/>
            </a:pPr>
            <a:r>
              <a:rPr lang="en-US" altLang="en-US" sz="4050" kern="0" dirty="0">
                <a:solidFill>
                  <a:srgbClr val="0089B7"/>
                </a:solidFill>
                <a:latin typeface="Open Sans Bold" pitchFamily="2" charset="0"/>
                <a:cs typeface="Open Sans" pitchFamily="1" charset="0"/>
              </a:rPr>
              <a:t>Student Satisfaction with </a:t>
            </a:r>
            <a:r>
              <a:rPr lang="en-US" altLang="en-US" sz="4050" kern="0" dirty="0" err="1">
                <a:solidFill>
                  <a:srgbClr val="0089B7"/>
                </a:solidFill>
                <a:latin typeface="Open Sans Bold" pitchFamily="2" charset="0"/>
                <a:cs typeface="Open Sans" pitchFamily="1" charset="0"/>
              </a:rPr>
              <a:t>eText</a:t>
            </a:r>
            <a:endParaRPr lang="en-US" altLang="en-US" sz="4050" kern="0" dirty="0">
              <a:solidFill>
                <a:srgbClr val="0089B7"/>
              </a:solidFill>
              <a:latin typeface="Open Sans Bold" pitchFamily="2" charset="0"/>
              <a:cs typeface="Open Sans" pitchFamily="1" charset="0"/>
            </a:endParaRPr>
          </a:p>
        </p:txBody>
      </p:sp>
      <p:sp>
        <p:nvSpPr>
          <p:cNvPr id="8" name="TextBox 7"/>
          <p:cNvSpPr txBox="1"/>
          <p:nvPr/>
        </p:nvSpPr>
        <p:spPr>
          <a:xfrm>
            <a:off x="4638675" y="5940029"/>
            <a:ext cx="3214688" cy="323165"/>
          </a:xfrm>
          <a:prstGeom prst="rect">
            <a:avLst/>
          </a:prstGeom>
          <a:noFill/>
        </p:spPr>
        <p:txBody>
          <a:bodyPr>
            <a:spAutoFit/>
          </a:bodyPr>
          <a:lstStyle/>
          <a:p>
            <a:pPr algn="ctr" eaLnBrk="0" fontAlgn="base" hangingPunct="0">
              <a:spcBef>
                <a:spcPct val="0"/>
              </a:spcBef>
              <a:spcAft>
                <a:spcPct val="0"/>
              </a:spcAft>
              <a:defRPr/>
            </a:pPr>
            <a:r>
              <a:rPr lang="en-US" sz="1500" dirty="0">
                <a:solidFill>
                  <a:srgbClr val="6D6E70"/>
                </a:solidFill>
                <a:latin typeface="Open Sans"/>
                <a:ea typeface="MS PGothic" panose="020B0600070205080204" pitchFamily="34" charset="-128"/>
              </a:rPr>
              <a:t>March 2015 Survey, n=1,389</a:t>
            </a:r>
          </a:p>
        </p:txBody>
      </p:sp>
      <p:sp>
        <p:nvSpPr>
          <p:cNvPr id="2" name="TextBox 1"/>
          <p:cNvSpPr txBox="1"/>
          <p:nvPr/>
        </p:nvSpPr>
        <p:spPr>
          <a:xfrm>
            <a:off x="10688102" y="3173819"/>
            <a:ext cx="1212361" cy="1131079"/>
          </a:xfrm>
          <a:prstGeom prst="rect">
            <a:avLst/>
          </a:prstGeom>
          <a:noFill/>
        </p:spPr>
        <p:txBody>
          <a:bodyPr wrap="square" rtlCol="0">
            <a:spAutoFit/>
          </a:bodyPr>
          <a:lstStyle/>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Satisfied</a:t>
            </a:r>
          </a:p>
          <a:p>
            <a:pPr eaLnBrk="0" fontAlgn="base" hangingPunct="0">
              <a:spcBef>
                <a:spcPct val="0"/>
              </a:spcBef>
              <a:spcAft>
                <a:spcPct val="0"/>
              </a:spcAft>
            </a:pPr>
            <a:endParaRPr lang="en-US" sz="1350" dirty="0">
              <a:solidFill>
                <a:srgbClr val="000000">
                  <a:lumMod val="65000"/>
                  <a:lumOff val="35000"/>
                </a:srgbClr>
              </a:solidFill>
              <a:latin typeface="Open Sans"/>
              <a:ea typeface="MS PGothic" panose="020B0600070205080204" pitchFamily="34" charset="-128"/>
            </a:endParaRPr>
          </a:p>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Neutral</a:t>
            </a:r>
          </a:p>
          <a:p>
            <a:pPr eaLnBrk="0" fontAlgn="base" hangingPunct="0">
              <a:spcBef>
                <a:spcPct val="0"/>
              </a:spcBef>
              <a:spcAft>
                <a:spcPct val="0"/>
              </a:spcAft>
            </a:pPr>
            <a:endParaRPr lang="en-US" sz="1350" dirty="0">
              <a:solidFill>
                <a:srgbClr val="000000">
                  <a:lumMod val="65000"/>
                  <a:lumOff val="35000"/>
                </a:srgbClr>
              </a:solidFill>
              <a:latin typeface="Open Sans"/>
              <a:ea typeface="MS PGothic" panose="020B0600070205080204" pitchFamily="34" charset="-128"/>
            </a:endParaRPr>
          </a:p>
          <a:p>
            <a:pPr eaLnBrk="0" fontAlgn="base" hangingPunct="0">
              <a:spcBef>
                <a:spcPct val="0"/>
              </a:spcBef>
              <a:spcAft>
                <a:spcPct val="0"/>
              </a:spcAft>
            </a:pPr>
            <a:r>
              <a:rPr lang="en-US" sz="1350" dirty="0">
                <a:solidFill>
                  <a:srgbClr val="000000">
                    <a:lumMod val="65000"/>
                    <a:lumOff val="35000"/>
                  </a:srgbClr>
                </a:solidFill>
                <a:latin typeface="Open Sans"/>
                <a:ea typeface="MS PGothic" panose="020B0600070205080204" pitchFamily="34" charset="-128"/>
              </a:rPr>
              <a:t>Dissatisfied</a:t>
            </a:r>
          </a:p>
        </p:txBody>
      </p:sp>
      <p:sp>
        <p:nvSpPr>
          <p:cNvPr id="3" name="Rectangle 2"/>
          <p:cNvSpPr/>
          <p:nvPr/>
        </p:nvSpPr>
        <p:spPr bwMode="auto">
          <a:xfrm>
            <a:off x="10432921" y="3622133"/>
            <a:ext cx="191386" cy="208359"/>
          </a:xfrm>
          <a:prstGeom prst="rect">
            <a:avLst/>
          </a:prstGeom>
          <a:solidFill>
            <a:schemeClr val="tx2"/>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fontAlgn="base">
              <a:spcBef>
                <a:spcPct val="50000"/>
              </a:spcBef>
              <a:spcAft>
                <a:spcPct val="0"/>
              </a:spcAft>
            </a:pPr>
            <a:endParaRPr lang="en-US" sz="1050">
              <a:solidFill>
                <a:srgbClr val="000000"/>
              </a:solidFill>
            </a:endParaRPr>
          </a:p>
        </p:txBody>
      </p:sp>
      <p:sp>
        <p:nvSpPr>
          <p:cNvPr id="11" name="Rectangle 10"/>
          <p:cNvSpPr/>
          <p:nvPr/>
        </p:nvSpPr>
        <p:spPr bwMode="auto">
          <a:xfrm>
            <a:off x="10435580" y="3210124"/>
            <a:ext cx="191386" cy="208359"/>
          </a:xfrm>
          <a:prstGeom prst="rect">
            <a:avLst/>
          </a:prstGeom>
          <a:solidFill>
            <a:srgbClr val="008B5D"/>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fontAlgn="base">
              <a:spcBef>
                <a:spcPct val="50000"/>
              </a:spcBef>
              <a:spcAft>
                <a:spcPct val="0"/>
              </a:spcAft>
            </a:pPr>
            <a:endParaRPr lang="en-US" sz="1050">
              <a:solidFill>
                <a:srgbClr val="000000"/>
              </a:solidFill>
            </a:endParaRPr>
          </a:p>
        </p:txBody>
      </p:sp>
      <p:sp>
        <p:nvSpPr>
          <p:cNvPr id="12" name="Rectangle 11"/>
          <p:cNvSpPr/>
          <p:nvPr/>
        </p:nvSpPr>
        <p:spPr bwMode="auto">
          <a:xfrm>
            <a:off x="10435580" y="4039459"/>
            <a:ext cx="191386" cy="208359"/>
          </a:xfrm>
          <a:prstGeom prst="rect">
            <a:avLst/>
          </a:prstGeom>
          <a:solidFill>
            <a:srgbClr val="9D1348"/>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fontAlgn="base">
              <a:spcBef>
                <a:spcPct val="50000"/>
              </a:spcBef>
              <a:spcAft>
                <a:spcPct val="0"/>
              </a:spcAft>
            </a:pPr>
            <a:endParaRPr lang="en-US" sz="1050">
              <a:solidFill>
                <a:srgbClr val="000000"/>
              </a:solidFill>
            </a:endParaRPr>
          </a:p>
        </p:txBody>
      </p:sp>
    </p:spTree>
    <p:extLst>
      <p:ext uri="{BB962C8B-B14F-4D97-AF65-F5344CB8AC3E}">
        <p14:creationId xmlns:p14="http://schemas.microsoft.com/office/powerpoint/2010/main" val="21352623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5" name="Picture 2" descr="http://www.algonquincollege.com/public-relations/files/2013/02/front-view-2012-small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2154" y="8335"/>
            <a:ext cx="3065859" cy="170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0" name="Footer Placeholder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50">
                <a:solidFill>
                  <a:schemeClr val="tx1"/>
                </a:solidFill>
                <a:latin typeface="Verdana" panose="020B0604030504040204" pitchFamily="34" charset="0"/>
                <a:ea typeface="MS PGothic" panose="020B0600070205080204" pitchFamily="34" charset="-128"/>
              </a:defRPr>
            </a:lvl1pPr>
            <a:lvl2pPr marL="557213" indent="-214313">
              <a:defRPr sz="1050">
                <a:solidFill>
                  <a:schemeClr val="tx1"/>
                </a:solidFill>
                <a:latin typeface="Verdana" panose="020B0604030504040204" pitchFamily="34" charset="0"/>
                <a:ea typeface="MS PGothic" panose="020B0600070205080204" pitchFamily="34" charset="-128"/>
              </a:defRPr>
            </a:lvl2pPr>
            <a:lvl3pPr marL="857250" indent="-171450">
              <a:defRPr sz="1050">
                <a:solidFill>
                  <a:schemeClr val="tx1"/>
                </a:solidFill>
                <a:latin typeface="Verdana" panose="020B0604030504040204" pitchFamily="34" charset="0"/>
                <a:ea typeface="MS PGothic" panose="020B0600070205080204" pitchFamily="34" charset="-128"/>
              </a:defRPr>
            </a:lvl3pPr>
            <a:lvl4pPr marL="1200150" indent="-171450">
              <a:defRPr sz="1050">
                <a:solidFill>
                  <a:schemeClr val="tx1"/>
                </a:solidFill>
                <a:latin typeface="Verdana" panose="020B0604030504040204" pitchFamily="34" charset="0"/>
                <a:ea typeface="MS PGothic" panose="020B0600070205080204" pitchFamily="34" charset="-128"/>
              </a:defRPr>
            </a:lvl4pPr>
            <a:lvl5pPr marL="1543050" indent="-171450">
              <a:defRPr sz="105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9pPr>
          </a:lstStyle>
          <a:p>
            <a:r>
              <a:rPr lang="en-US" altLang="en-US" smtClean="0">
                <a:solidFill>
                  <a:srgbClr val="FFFFFF"/>
                </a:solidFill>
              </a:rPr>
              <a:t>EDUCAUSE 2015  |  #LearningMakesUs</a:t>
            </a:r>
          </a:p>
        </p:txBody>
      </p:sp>
      <p:sp>
        <p:nvSpPr>
          <p:cNvPr id="48131"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50">
                <a:solidFill>
                  <a:schemeClr val="tx1"/>
                </a:solidFill>
                <a:latin typeface="Verdana" panose="020B0604030504040204" pitchFamily="34" charset="0"/>
                <a:ea typeface="MS PGothic" panose="020B0600070205080204" pitchFamily="34" charset="-128"/>
              </a:defRPr>
            </a:lvl1pPr>
            <a:lvl2pPr marL="557213" indent="-214313">
              <a:defRPr sz="1050">
                <a:solidFill>
                  <a:schemeClr val="tx1"/>
                </a:solidFill>
                <a:latin typeface="Verdana" panose="020B0604030504040204" pitchFamily="34" charset="0"/>
                <a:ea typeface="MS PGothic" panose="020B0600070205080204" pitchFamily="34" charset="-128"/>
              </a:defRPr>
            </a:lvl2pPr>
            <a:lvl3pPr marL="857250" indent="-171450">
              <a:defRPr sz="1050">
                <a:solidFill>
                  <a:schemeClr val="tx1"/>
                </a:solidFill>
                <a:latin typeface="Verdana" panose="020B0604030504040204" pitchFamily="34" charset="0"/>
                <a:ea typeface="MS PGothic" panose="020B0600070205080204" pitchFamily="34" charset="-128"/>
              </a:defRPr>
            </a:lvl3pPr>
            <a:lvl4pPr marL="1200150" indent="-171450">
              <a:defRPr sz="1050">
                <a:solidFill>
                  <a:schemeClr val="tx1"/>
                </a:solidFill>
                <a:latin typeface="Verdana" panose="020B0604030504040204" pitchFamily="34" charset="0"/>
                <a:ea typeface="MS PGothic" panose="020B0600070205080204" pitchFamily="34" charset="-128"/>
              </a:defRPr>
            </a:lvl4pPr>
            <a:lvl5pPr marL="1543050" indent="-171450">
              <a:defRPr sz="1050">
                <a:solidFill>
                  <a:schemeClr val="tx1"/>
                </a:solidFill>
                <a:latin typeface="Verdana" panose="020B0604030504040204" pitchFamily="34" charset="0"/>
                <a:ea typeface="MS PGothic" panose="020B0600070205080204" pitchFamily="34" charset="-128"/>
              </a:defRPr>
            </a:lvl5pPr>
            <a:lvl6pPr marL="18859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6pPr>
            <a:lvl7pPr marL="22288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7pPr>
            <a:lvl8pPr marL="25717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8pPr>
            <a:lvl9pPr marL="2914650" indent="-171450" eaLnBrk="0" fontAlgn="base" hangingPunct="0">
              <a:spcBef>
                <a:spcPct val="0"/>
              </a:spcBef>
              <a:spcAft>
                <a:spcPct val="0"/>
              </a:spcAft>
              <a:defRPr sz="1050">
                <a:solidFill>
                  <a:schemeClr val="tx1"/>
                </a:solidFill>
                <a:latin typeface="Verdana" panose="020B0604030504040204" pitchFamily="34" charset="0"/>
                <a:ea typeface="MS PGothic" panose="020B0600070205080204" pitchFamily="34" charset="-128"/>
              </a:defRPr>
            </a:lvl9pPr>
          </a:lstStyle>
          <a:p>
            <a:fld id="{8E5E348D-D57D-44F6-8BF8-95A7F8E34703}" type="slidenum">
              <a:rPr lang="en-US" altLang="en-US" smtClean="0">
                <a:solidFill>
                  <a:srgbClr val="FFFFFF"/>
                </a:solidFill>
              </a:rPr>
              <a:pPr/>
              <a:t>27</a:t>
            </a:fld>
            <a:endParaRPr lang="en-US" altLang="en-US" smtClean="0">
              <a:solidFill>
                <a:srgbClr val="FFFFFF"/>
              </a:solidFill>
            </a:endParaRPr>
          </a:p>
        </p:txBody>
      </p:sp>
      <p:sp>
        <p:nvSpPr>
          <p:cNvPr id="12" name="Title 11"/>
          <p:cNvSpPr txBox="1">
            <a:spLocks/>
          </p:cNvSpPr>
          <p:nvPr/>
        </p:nvSpPr>
        <p:spPr>
          <a:xfrm>
            <a:off x="445193" y="280392"/>
            <a:ext cx="8502252" cy="681633"/>
          </a:xfrm>
          <a:prstGeom prst="rect">
            <a:avLst/>
          </a:prstGeom>
          <a:solidFill>
            <a:schemeClr val="bg1"/>
          </a:solidFill>
        </p:spPr>
        <p:txBody>
          <a:bodyPr/>
          <a:lstStyle>
            <a:lvl1pPr algn="l" defTabSz="1450975" rtl="0" eaLnBrk="0" fontAlgn="base" hangingPunct="0">
              <a:spcBef>
                <a:spcPct val="0"/>
              </a:spcBef>
              <a:spcAft>
                <a:spcPct val="0"/>
              </a:spcAft>
              <a:defRPr sz="5400" b="1">
                <a:solidFill>
                  <a:schemeClr val="tx2"/>
                </a:solidFill>
                <a:latin typeface="Open Sans"/>
                <a:ea typeface="MS PGothic" panose="020B0600070205080204" pitchFamily="34" charset="-128"/>
                <a:cs typeface="Open Sans"/>
              </a:defRPr>
            </a:lvl1pPr>
            <a:lvl2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2pPr>
            <a:lvl3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3pPr>
            <a:lvl4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4pPr>
            <a:lvl5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5pPr>
            <a:lvl6pPr marL="457200" algn="l" defTabSz="1450975" rtl="0" fontAlgn="base">
              <a:spcBef>
                <a:spcPct val="0"/>
              </a:spcBef>
              <a:spcAft>
                <a:spcPct val="0"/>
              </a:spcAft>
              <a:defRPr sz="5400" b="1">
                <a:solidFill>
                  <a:srgbClr val="364395"/>
                </a:solidFill>
                <a:latin typeface="Verdana" charset="0"/>
                <a:ea typeface="Arial" charset="0"/>
                <a:cs typeface="Arial" charset="0"/>
              </a:defRPr>
            </a:lvl6pPr>
            <a:lvl7pPr marL="914400" algn="l" defTabSz="1450975" rtl="0" fontAlgn="base">
              <a:spcBef>
                <a:spcPct val="0"/>
              </a:spcBef>
              <a:spcAft>
                <a:spcPct val="0"/>
              </a:spcAft>
              <a:defRPr sz="5400" b="1">
                <a:solidFill>
                  <a:srgbClr val="364395"/>
                </a:solidFill>
                <a:latin typeface="Verdana" charset="0"/>
                <a:ea typeface="Arial" charset="0"/>
                <a:cs typeface="Arial" charset="0"/>
              </a:defRPr>
            </a:lvl7pPr>
            <a:lvl8pPr marL="1371600" algn="l" defTabSz="1450975" rtl="0" fontAlgn="base">
              <a:spcBef>
                <a:spcPct val="0"/>
              </a:spcBef>
              <a:spcAft>
                <a:spcPct val="0"/>
              </a:spcAft>
              <a:defRPr sz="5400" b="1">
                <a:solidFill>
                  <a:srgbClr val="364395"/>
                </a:solidFill>
                <a:latin typeface="Verdana" charset="0"/>
                <a:ea typeface="Arial" charset="0"/>
                <a:cs typeface="Arial" charset="0"/>
              </a:defRPr>
            </a:lvl8pPr>
            <a:lvl9pPr marL="1828800" algn="l" defTabSz="1450975" rtl="0" fontAlgn="base">
              <a:spcBef>
                <a:spcPct val="0"/>
              </a:spcBef>
              <a:spcAft>
                <a:spcPct val="0"/>
              </a:spcAft>
              <a:defRPr sz="5400" b="1">
                <a:solidFill>
                  <a:srgbClr val="364395"/>
                </a:solidFill>
                <a:latin typeface="Verdana" charset="0"/>
                <a:ea typeface="Arial" charset="0"/>
                <a:cs typeface="Arial" charset="0"/>
              </a:defRPr>
            </a:lvl9pPr>
          </a:lstStyle>
          <a:p>
            <a:pPr>
              <a:defRPr/>
            </a:pPr>
            <a:r>
              <a:rPr lang="en-US" altLang="en-US" sz="4050" kern="0" dirty="0">
                <a:solidFill>
                  <a:srgbClr val="364395"/>
                </a:solidFill>
                <a:latin typeface="Open Sans Bold" pitchFamily="2" charset="0"/>
                <a:cs typeface="Open Sans" pitchFamily="1" charset="0"/>
              </a:rPr>
              <a:t>Algonquin College </a:t>
            </a:r>
            <a:r>
              <a:rPr lang="en-US" altLang="en-US" sz="4050" kern="0" dirty="0" err="1">
                <a:solidFill>
                  <a:srgbClr val="364395"/>
                </a:solidFill>
                <a:latin typeface="Open Sans Bold" pitchFamily="2" charset="0"/>
                <a:cs typeface="Open Sans" pitchFamily="1" charset="0"/>
              </a:rPr>
              <a:t>eText</a:t>
            </a:r>
            <a:r>
              <a:rPr lang="en-US" altLang="en-US" sz="4050" kern="0" dirty="0">
                <a:solidFill>
                  <a:srgbClr val="364395"/>
                </a:solidFill>
                <a:latin typeface="Open Sans Bold" pitchFamily="2" charset="0"/>
                <a:cs typeface="Open Sans" pitchFamily="1" charset="0"/>
              </a:rPr>
              <a:t> Initiative </a:t>
            </a:r>
          </a:p>
        </p:txBody>
      </p:sp>
      <p:sp>
        <p:nvSpPr>
          <p:cNvPr id="13" name="Title 11"/>
          <p:cNvSpPr txBox="1">
            <a:spLocks/>
          </p:cNvSpPr>
          <p:nvPr/>
        </p:nvSpPr>
        <p:spPr bwMode="auto">
          <a:xfrm>
            <a:off x="510779" y="1066800"/>
            <a:ext cx="11182350" cy="52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108830" bIns="54415"/>
          <a:lstStyle>
            <a:lvl1pPr algn="l" defTabSz="1450975" rtl="0" eaLnBrk="0" fontAlgn="base" hangingPunct="0">
              <a:spcBef>
                <a:spcPct val="0"/>
              </a:spcBef>
              <a:spcAft>
                <a:spcPct val="0"/>
              </a:spcAft>
              <a:defRPr sz="5400" b="1">
                <a:solidFill>
                  <a:srgbClr val="364395"/>
                </a:solidFill>
                <a:latin typeface="Open Sans"/>
                <a:ea typeface="MS PGothic" panose="020B0600070205080204" pitchFamily="34" charset="-128"/>
                <a:cs typeface="Open Sans"/>
              </a:defRPr>
            </a:lvl1pPr>
            <a:lvl2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2pPr>
            <a:lvl3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3pPr>
            <a:lvl4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4pPr>
            <a:lvl5pPr algn="l" defTabSz="1450975" rtl="0" eaLnBrk="0" fontAlgn="base" hangingPunct="0">
              <a:spcBef>
                <a:spcPct val="0"/>
              </a:spcBef>
              <a:spcAft>
                <a:spcPct val="0"/>
              </a:spcAft>
              <a:defRPr sz="5400" b="1">
                <a:solidFill>
                  <a:schemeClr val="tx2"/>
                </a:solidFill>
                <a:latin typeface="Open Sans" charset="0"/>
                <a:ea typeface="MS PGothic" panose="020B0600070205080204" pitchFamily="34" charset="-128"/>
                <a:cs typeface="Open Sans" pitchFamily="1" charset="0"/>
              </a:defRPr>
            </a:lvl5pPr>
            <a:lvl6pPr marL="457200" algn="l" defTabSz="1450975" rtl="0" fontAlgn="base">
              <a:spcBef>
                <a:spcPct val="0"/>
              </a:spcBef>
              <a:spcAft>
                <a:spcPct val="0"/>
              </a:spcAft>
              <a:defRPr sz="5400" b="1">
                <a:solidFill>
                  <a:srgbClr val="364395"/>
                </a:solidFill>
                <a:latin typeface="Verdana" charset="0"/>
                <a:ea typeface="Arial" charset="0"/>
                <a:cs typeface="Arial" charset="0"/>
              </a:defRPr>
            </a:lvl6pPr>
            <a:lvl7pPr marL="914400" algn="l" defTabSz="1450975" rtl="0" fontAlgn="base">
              <a:spcBef>
                <a:spcPct val="0"/>
              </a:spcBef>
              <a:spcAft>
                <a:spcPct val="0"/>
              </a:spcAft>
              <a:defRPr sz="5400" b="1">
                <a:solidFill>
                  <a:srgbClr val="364395"/>
                </a:solidFill>
                <a:latin typeface="Verdana" charset="0"/>
                <a:ea typeface="Arial" charset="0"/>
                <a:cs typeface="Arial" charset="0"/>
              </a:defRPr>
            </a:lvl7pPr>
            <a:lvl8pPr marL="1371600" algn="l" defTabSz="1450975" rtl="0" fontAlgn="base">
              <a:spcBef>
                <a:spcPct val="0"/>
              </a:spcBef>
              <a:spcAft>
                <a:spcPct val="0"/>
              </a:spcAft>
              <a:defRPr sz="5400" b="1">
                <a:solidFill>
                  <a:srgbClr val="364395"/>
                </a:solidFill>
                <a:latin typeface="Verdana" charset="0"/>
                <a:ea typeface="Arial" charset="0"/>
                <a:cs typeface="Arial" charset="0"/>
              </a:defRPr>
            </a:lvl8pPr>
            <a:lvl9pPr marL="1828800" algn="l" defTabSz="1450975" rtl="0" fontAlgn="base">
              <a:spcBef>
                <a:spcPct val="0"/>
              </a:spcBef>
              <a:spcAft>
                <a:spcPct val="0"/>
              </a:spcAft>
              <a:defRPr sz="5400" b="1">
                <a:solidFill>
                  <a:srgbClr val="364395"/>
                </a:solidFill>
                <a:latin typeface="Verdana" charset="0"/>
                <a:ea typeface="Arial" charset="0"/>
                <a:cs typeface="Arial" charset="0"/>
              </a:defRPr>
            </a:lvl9pPr>
          </a:lstStyle>
          <a:p>
            <a:pPr>
              <a:defRPr/>
            </a:pPr>
            <a:r>
              <a:rPr lang="en-US" altLang="en-US" sz="4050" kern="0" dirty="0">
                <a:solidFill>
                  <a:srgbClr val="0089B7"/>
                </a:solidFill>
                <a:latin typeface="Open Sans Bold" pitchFamily="2" charset="0"/>
                <a:cs typeface="Open Sans" pitchFamily="1" charset="0"/>
              </a:rPr>
              <a:t>Key Learnings</a:t>
            </a:r>
          </a:p>
        </p:txBody>
      </p:sp>
      <p:sp>
        <p:nvSpPr>
          <p:cNvPr id="14" name="TextBox 13"/>
          <p:cNvSpPr txBox="1"/>
          <p:nvPr/>
        </p:nvSpPr>
        <p:spPr>
          <a:xfrm>
            <a:off x="686395" y="2007394"/>
            <a:ext cx="6292454" cy="3785652"/>
          </a:xfrm>
          <a:prstGeom prst="rect">
            <a:avLst/>
          </a:prstGeom>
          <a:noFill/>
        </p:spPr>
        <p:txBody>
          <a:bodyPr>
            <a:spAutoFit/>
          </a:bodyPr>
          <a:lstStyle/>
          <a:p>
            <a:pPr marL="214313" indent="-214313" eaLnBrk="0" fontAlgn="base" hangingPunct="0">
              <a:spcBef>
                <a:spcPct val="0"/>
              </a:spcBef>
              <a:spcAft>
                <a:spcPct val="0"/>
              </a:spcAft>
              <a:buFont typeface="Arial" panose="020B0604020202020204" pitchFamily="34" charset="0"/>
              <a:buChar char="•"/>
              <a:defRPr/>
            </a:pPr>
            <a:r>
              <a:rPr lang="en-US" sz="2400" dirty="0">
                <a:solidFill>
                  <a:srgbClr val="000000"/>
                </a:solidFill>
                <a:latin typeface="Open Sans"/>
                <a:ea typeface="MS PGothic" panose="020B0600070205080204" pitchFamily="34" charset="-128"/>
              </a:rPr>
              <a:t>Faculty early adopters have settled in and are exploring other ways to enhance teaching and learning.</a:t>
            </a:r>
          </a:p>
          <a:p>
            <a:pPr eaLnBrk="0" fontAlgn="base" hangingPunct="0">
              <a:spcBef>
                <a:spcPct val="0"/>
              </a:spcBef>
              <a:spcAft>
                <a:spcPct val="0"/>
              </a:spcAft>
              <a:defRPr/>
            </a:pPr>
            <a:endParaRPr lang="en-US" sz="2400" dirty="0">
              <a:solidFill>
                <a:srgbClr val="000000"/>
              </a:solidFill>
              <a:latin typeface="Open Sans"/>
              <a:ea typeface="MS PGothic" panose="020B0600070205080204" pitchFamily="34" charset="-128"/>
            </a:endParaRPr>
          </a:p>
          <a:p>
            <a:pPr marL="214313" indent="-214313" eaLnBrk="0" fontAlgn="base" hangingPunct="0">
              <a:spcBef>
                <a:spcPct val="0"/>
              </a:spcBef>
              <a:spcAft>
                <a:spcPct val="0"/>
              </a:spcAft>
              <a:buFont typeface="Arial" panose="020B0604020202020204" pitchFamily="34" charset="0"/>
              <a:buChar char="•"/>
              <a:defRPr/>
            </a:pPr>
            <a:r>
              <a:rPr lang="en-US" sz="2400" dirty="0">
                <a:solidFill>
                  <a:srgbClr val="000000"/>
                </a:solidFill>
                <a:latin typeface="Open Sans"/>
                <a:ea typeface="MS PGothic" panose="020B0600070205080204" pitchFamily="34" charset="-128"/>
              </a:rPr>
              <a:t>We have to continue to pursue integration and seamlessness of systems and processes.</a:t>
            </a:r>
          </a:p>
          <a:p>
            <a:pPr marL="214313" indent="-214313" eaLnBrk="0" fontAlgn="base" hangingPunct="0">
              <a:spcBef>
                <a:spcPct val="0"/>
              </a:spcBef>
              <a:spcAft>
                <a:spcPct val="0"/>
              </a:spcAft>
              <a:buFont typeface="Arial" panose="020B0604020202020204" pitchFamily="34" charset="0"/>
              <a:buChar char="•"/>
              <a:defRPr/>
            </a:pPr>
            <a:endParaRPr lang="en-US" sz="2400" dirty="0">
              <a:solidFill>
                <a:srgbClr val="000000"/>
              </a:solidFill>
              <a:latin typeface="Open Sans"/>
              <a:ea typeface="MS PGothic" panose="020B0600070205080204" pitchFamily="34" charset="-128"/>
            </a:endParaRPr>
          </a:p>
          <a:p>
            <a:pPr marL="214313" indent="-214313" eaLnBrk="0" fontAlgn="base" hangingPunct="0">
              <a:spcBef>
                <a:spcPct val="0"/>
              </a:spcBef>
              <a:spcAft>
                <a:spcPct val="0"/>
              </a:spcAft>
              <a:buFont typeface="Arial" panose="020B0604020202020204" pitchFamily="34" charset="0"/>
              <a:buChar char="•"/>
              <a:defRPr/>
            </a:pPr>
            <a:r>
              <a:rPr lang="en-US" sz="2400" dirty="0">
                <a:solidFill>
                  <a:srgbClr val="000000"/>
                </a:solidFill>
                <a:latin typeface="Open Sans"/>
                <a:ea typeface="MS PGothic" panose="020B0600070205080204" pitchFamily="34" charset="-128"/>
              </a:rPr>
              <a:t>Bookstore year-over-year revenue has increased since the initiative launched.  </a:t>
            </a:r>
          </a:p>
        </p:txBody>
      </p:sp>
      <p:pic>
        <p:nvPicPr>
          <p:cNvPr id="48136" name="Picture 4" descr="http://www.algonquincollege.com/businessblog/files/2013/01/IMG_646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33322" y="1714500"/>
            <a:ext cx="2756297" cy="183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7" name="Picture 6" descr="http://lyceum.algonquincollege.com/innovation/ccsr/ccsr2009/images/imgBann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02154" y="3549254"/>
            <a:ext cx="3882628" cy="1589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8" name="Picture 8" descr="http://www.algonquincollege.com/business/files/2010/11/PA-group3.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51031" y="5138737"/>
            <a:ext cx="3938588" cy="125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9" name="Rectangle 7"/>
          <p:cNvSpPr>
            <a:spLocks noChangeArrowheads="1"/>
          </p:cNvSpPr>
          <p:nvPr/>
        </p:nvSpPr>
        <p:spPr bwMode="auto">
          <a:xfrm>
            <a:off x="10768012" y="0"/>
            <a:ext cx="1433513" cy="1714500"/>
          </a:xfrm>
          <a:prstGeom prst="rect">
            <a:avLst/>
          </a:prstGeom>
          <a:solidFill>
            <a:srgbClr val="0089B7"/>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fontAlgn="base">
              <a:spcBef>
                <a:spcPct val="50000"/>
              </a:spcBef>
              <a:spcAft>
                <a:spcPct val="0"/>
              </a:spcAft>
            </a:pPr>
            <a:endParaRPr lang="en-US" altLang="en-US" sz="1050">
              <a:solidFill>
                <a:srgbClr val="000000"/>
              </a:solidFill>
            </a:endParaRPr>
          </a:p>
        </p:txBody>
      </p:sp>
      <p:sp>
        <p:nvSpPr>
          <p:cNvPr id="48140" name="Rectangle 8"/>
          <p:cNvSpPr>
            <a:spLocks noChangeArrowheads="1"/>
          </p:cNvSpPr>
          <p:nvPr/>
        </p:nvSpPr>
        <p:spPr bwMode="auto">
          <a:xfrm>
            <a:off x="7702154" y="1701404"/>
            <a:ext cx="1731169" cy="1846659"/>
          </a:xfrm>
          <a:prstGeom prst="rect">
            <a:avLst/>
          </a:prstGeom>
          <a:solidFill>
            <a:srgbClr val="0080AA"/>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fontAlgn="base">
              <a:spcBef>
                <a:spcPct val="50000"/>
              </a:spcBef>
              <a:spcAft>
                <a:spcPct val="0"/>
              </a:spcAft>
            </a:pPr>
            <a:endParaRPr lang="en-US" altLang="en-US" sz="1050">
              <a:solidFill>
                <a:srgbClr val="000000"/>
              </a:solidFill>
            </a:endParaRPr>
          </a:p>
        </p:txBody>
      </p:sp>
      <p:sp>
        <p:nvSpPr>
          <p:cNvPr id="48141" name="Rectangle 9"/>
          <p:cNvSpPr>
            <a:spLocks noChangeArrowheads="1"/>
          </p:cNvSpPr>
          <p:nvPr/>
        </p:nvSpPr>
        <p:spPr bwMode="auto">
          <a:xfrm>
            <a:off x="11584781" y="3548063"/>
            <a:ext cx="604838" cy="1590675"/>
          </a:xfrm>
          <a:prstGeom prst="rect">
            <a:avLst/>
          </a:prstGeom>
          <a:solidFill>
            <a:srgbClr val="006DA4"/>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fontAlgn="base">
              <a:spcBef>
                <a:spcPct val="50000"/>
              </a:spcBef>
              <a:spcAft>
                <a:spcPct val="0"/>
              </a:spcAft>
            </a:pPr>
            <a:endParaRPr lang="en-US" altLang="en-US" sz="1050">
              <a:solidFill>
                <a:srgbClr val="000000"/>
              </a:solidFill>
            </a:endParaRPr>
          </a:p>
        </p:txBody>
      </p:sp>
      <p:sp>
        <p:nvSpPr>
          <p:cNvPr id="48142" name="Rectangle 9"/>
          <p:cNvSpPr>
            <a:spLocks noChangeArrowheads="1"/>
          </p:cNvSpPr>
          <p:nvPr/>
        </p:nvSpPr>
        <p:spPr bwMode="auto">
          <a:xfrm>
            <a:off x="7702154" y="5138738"/>
            <a:ext cx="548878" cy="1251347"/>
          </a:xfrm>
          <a:prstGeom prst="rect">
            <a:avLst/>
          </a:prstGeom>
          <a:solidFill>
            <a:srgbClr val="205F9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400">
                <a:solidFill>
                  <a:schemeClr val="tx1"/>
                </a:solidFill>
                <a:latin typeface="Verdana" panose="020B0604030504040204" pitchFamily="34" charset="0"/>
                <a:ea typeface="MS PGothic" panose="020B0600070205080204" pitchFamily="34" charset="-128"/>
              </a:defRPr>
            </a:lvl1pPr>
            <a:lvl2pPr marL="742950" indent="-285750">
              <a:defRPr sz="1400">
                <a:solidFill>
                  <a:schemeClr val="tx1"/>
                </a:solidFill>
                <a:latin typeface="Verdana" panose="020B0604030504040204" pitchFamily="34" charset="0"/>
                <a:ea typeface="MS PGothic" panose="020B0600070205080204" pitchFamily="34" charset="-128"/>
              </a:defRPr>
            </a:lvl2pPr>
            <a:lvl3pPr marL="1143000" indent="-228600">
              <a:defRPr sz="1400">
                <a:solidFill>
                  <a:schemeClr val="tx1"/>
                </a:solidFill>
                <a:latin typeface="Verdana" panose="020B0604030504040204" pitchFamily="34" charset="0"/>
                <a:ea typeface="MS PGothic" panose="020B0600070205080204" pitchFamily="34" charset="-128"/>
              </a:defRPr>
            </a:lvl3pPr>
            <a:lvl4pPr marL="1600200" indent="-228600">
              <a:defRPr sz="1400">
                <a:solidFill>
                  <a:schemeClr val="tx1"/>
                </a:solidFill>
                <a:latin typeface="Verdana" panose="020B0604030504040204" pitchFamily="34" charset="0"/>
                <a:ea typeface="MS PGothic" panose="020B0600070205080204" pitchFamily="34" charset="-128"/>
              </a:defRPr>
            </a:lvl4pPr>
            <a:lvl5pPr marL="2057400" indent="-228600">
              <a:defRPr sz="1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400">
                <a:solidFill>
                  <a:schemeClr val="tx1"/>
                </a:solidFill>
                <a:latin typeface="Verdana" panose="020B0604030504040204" pitchFamily="34" charset="0"/>
                <a:ea typeface="MS PGothic" panose="020B0600070205080204" pitchFamily="34" charset="-128"/>
              </a:defRPr>
            </a:lvl9pPr>
          </a:lstStyle>
          <a:p>
            <a:pPr fontAlgn="base">
              <a:spcBef>
                <a:spcPct val="50000"/>
              </a:spcBef>
              <a:spcAft>
                <a:spcPct val="0"/>
              </a:spcAft>
            </a:pPr>
            <a:endParaRPr lang="en-US" altLang="en-US" sz="1050">
              <a:solidFill>
                <a:srgbClr val="000000"/>
              </a:solidFill>
            </a:endParaRPr>
          </a:p>
        </p:txBody>
      </p:sp>
    </p:spTree>
    <p:extLst>
      <p:ext uri="{BB962C8B-B14F-4D97-AF65-F5344CB8AC3E}">
        <p14:creationId xmlns:p14="http://schemas.microsoft.com/office/powerpoint/2010/main" val="14613979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endParaRPr lang="en-US" sz="4000" dirty="0" smtClean="0"/>
          </a:p>
          <a:p>
            <a:pPr marL="0" indent="0">
              <a:buNone/>
            </a:pPr>
            <a:endParaRPr lang="en-US" sz="4000" dirty="0"/>
          </a:p>
          <a:p>
            <a:pPr marL="0" indent="0" algn="ctr">
              <a:buNone/>
            </a:pPr>
            <a:r>
              <a:rPr lang="en-US" sz="4000" dirty="0" smtClean="0"/>
              <a:t>Considerations</a:t>
            </a:r>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28</a:t>
            </a:fld>
            <a:endParaRPr lang="en-US" dirty="0">
              <a:solidFill>
                <a:prstClr val="black">
                  <a:tint val="75000"/>
                </a:prstClr>
              </a:solidFill>
            </a:endParaRPr>
          </a:p>
        </p:txBody>
      </p:sp>
    </p:spTree>
    <p:extLst>
      <p:ext uri="{BB962C8B-B14F-4D97-AF65-F5344CB8AC3E}">
        <p14:creationId xmlns:p14="http://schemas.microsoft.com/office/powerpoint/2010/main" val="41536901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381000"/>
            <a:ext cx="11480800" cy="1143000"/>
          </a:xfrm>
        </p:spPr>
        <p:txBody>
          <a:bodyPr>
            <a:normAutofit fontScale="90000"/>
          </a:bodyPr>
          <a:lstStyle/>
          <a:p>
            <a:r>
              <a:rPr lang="en-US" sz="4000" dirty="0"/>
              <a:t>Requirements for Successful Implementation</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pPr marL="0" indent="0">
              <a:spcBef>
                <a:spcPts val="0"/>
              </a:spcBef>
              <a:buNone/>
            </a:pPr>
            <a:r>
              <a:rPr lang="en-US" b="0" dirty="0" smtClean="0">
                <a:solidFill>
                  <a:schemeClr val="tx2"/>
                </a:solidFill>
                <a:latin typeface="Segoe UI" panose="020B0502040204020203" pitchFamily="34" charset="0"/>
                <a:cs typeface="Segoe UI" panose="020B0502040204020203" pitchFamily="34" charset="0"/>
              </a:rPr>
              <a:t>While </a:t>
            </a:r>
            <a:r>
              <a:rPr lang="en-US" b="0" dirty="0">
                <a:solidFill>
                  <a:schemeClr val="tx2"/>
                </a:solidFill>
                <a:latin typeface="Segoe UI" panose="020B0502040204020203" pitchFamily="34" charset="0"/>
                <a:cs typeface="Segoe UI" panose="020B0502040204020203" pitchFamily="34" charset="0"/>
              </a:rPr>
              <a:t>not an overly complex initiative, the effort does involve </a:t>
            </a:r>
            <a:r>
              <a:rPr lang="en-US" b="0" dirty="0" smtClean="0">
                <a:solidFill>
                  <a:schemeClr val="tx2"/>
                </a:solidFill>
                <a:latin typeface="Segoe UI" panose="020B0502040204020203" pitchFamily="34" charset="0"/>
                <a:cs typeface="Segoe UI" panose="020B0502040204020203" pitchFamily="34" charset="0"/>
              </a:rPr>
              <a:t>operational details.  </a:t>
            </a:r>
            <a:r>
              <a:rPr lang="en-US" b="0" dirty="0">
                <a:solidFill>
                  <a:schemeClr val="tx2"/>
                </a:solidFill>
                <a:latin typeface="Segoe UI" panose="020B0502040204020203" pitchFamily="34" charset="0"/>
                <a:cs typeface="Segoe UI" panose="020B0502040204020203" pitchFamily="34" charset="0"/>
              </a:rPr>
              <a:t>Keys to the success of this initiative include:</a:t>
            </a:r>
          </a:p>
          <a:p>
            <a:pPr>
              <a:spcBef>
                <a:spcPts val="0"/>
              </a:spcBef>
            </a:pPr>
            <a:r>
              <a:rPr lang="en-US" b="0" dirty="0" smtClean="0">
                <a:solidFill>
                  <a:schemeClr val="tx1">
                    <a:lumMod val="50000"/>
                    <a:lumOff val="50000"/>
                  </a:schemeClr>
                </a:solidFill>
                <a:latin typeface="Segoe UI" panose="020B0502040204020203" pitchFamily="34" charset="0"/>
                <a:cs typeface="Segoe UI" panose="020B0502040204020203" pitchFamily="34" charset="0"/>
              </a:rPr>
              <a:t>Positive </a:t>
            </a:r>
            <a:r>
              <a:rPr lang="en-US" b="0" dirty="0">
                <a:solidFill>
                  <a:schemeClr val="tx1">
                    <a:lumMod val="50000"/>
                    <a:lumOff val="50000"/>
                  </a:schemeClr>
                </a:solidFill>
                <a:latin typeface="Segoe UI" panose="020B0502040204020203" pitchFamily="34" charset="0"/>
                <a:cs typeface="Segoe UI" panose="020B0502040204020203" pitchFamily="34" charset="0"/>
              </a:rPr>
              <a:t>support of program by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faculty and students who understand the </a:t>
            </a:r>
            <a:r>
              <a:rPr lang="en-US" b="0" dirty="0">
                <a:solidFill>
                  <a:schemeClr val="tx1">
                    <a:lumMod val="50000"/>
                    <a:lumOff val="50000"/>
                  </a:schemeClr>
                </a:solidFill>
                <a:latin typeface="Segoe UI" panose="020B0502040204020203" pitchFamily="34" charset="0"/>
                <a:cs typeface="Segoe UI" panose="020B0502040204020203" pitchFamily="34" charset="0"/>
              </a:rPr>
              <a:t>benefits</a:t>
            </a:r>
          </a:p>
          <a:p>
            <a:pPr>
              <a:spcBef>
                <a:spcPts val="0"/>
              </a:spcBef>
            </a:pPr>
            <a:r>
              <a:rPr lang="en-US" b="0" dirty="0" smtClean="0">
                <a:solidFill>
                  <a:schemeClr val="tx1">
                    <a:lumMod val="50000"/>
                    <a:lumOff val="50000"/>
                  </a:schemeClr>
                </a:solidFill>
                <a:latin typeface="Segoe UI" panose="020B0502040204020203" pitchFamily="34" charset="0"/>
                <a:cs typeface="Segoe UI" panose="020B0502040204020203" pitchFamily="34" charset="0"/>
              </a:rPr>
              <a:t>Willingness </a:t>
            </a:r>
            <a:r>
              <a:rPr lang="en-US" b="0" dirty="0">
                <a:solidFill>
                  <a:schemeClr val="tx1">
                    <a:lumMod val="50000"/>
                    <a:lumOff val="50000"/>
                  </a:schemeClr>
                </a:solidFill>
                <a:latin typeface="Segoe UI" panose="020B0502040204020203" pitchFamily="34" charset="0"/>
                <a:cs typeface="Segoe UI" panose="020B0502040204020203" pitchFamily="34" charset="0"/>
              </a:rPr>
              <a:t>on part of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the institution to </a:t>
            </a:r>
            <a:r>
              <a:rPr lang="en-US" b="0" dirty="0">
                <a:solidFill>
                  <a:schemeClr val="tx1">
                    <a:lumMod val="50000"/>
                    <a:lumOff val="50000"/>
                  </a:schemeClr>
                </a:solidFill>
                <a:latin typeface="Segoe UI" panose="020B0502040204020203" pitchFamily="34" charset="0"/>
                <a:cs typeface="Segoe UI" panose="020B0502040204020203" pitchFamily="34" charset="0"/>
              </a:rPr>
              <a:t>implement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the program </a:t>
            </a:r>
            <a:r>
              <a:rPr lang="en-US" b="0" dirty="0">
                <a:solidFill>
                  <a:schemeClr val="tx1">
                    <a:lumMod val="50000"/>
                    <a:lumOff val="50000"/>
                  </a:schemeClr>
                </a:solidFill>
                <a:latin typeface="Segoe UI" panose="020B0502040204020203" pitchFamily="34" charset="0"/>
                <a:cs typeface="Segoe UI" panose="020B0502040204020203" pitchFamily="34" charset="0"/>
              </a:rPr>
              <a:t>structure</a:t>
            </a:r>
          </a:p>
          <a:p>
            <a:pPr>
              <a:spcBef>
                <a:spcPts val="0"/>
              </a:spcBef>
            </a:pPr>
            <a:r>
              <a:rPr lang="en-US" b="0" dirty="0" smtClean="0">
                <a:solidFill>
                  <a:schemeClr val="tx1">
                    <a:lumMod val="50000"/>
                    <a:lumOff val="50000"/>
                  </a:schemeClr>
                </a:solidFill>
                <a:latin typeface="Segoe UI" panose="020B0502040204020203" pitchFamily="34" charset="0"/>
                <a:cs typeface="Segoe UI" panose="020B0502040204020203" pitchFamily="34" charset="0"/>
              </a:rPr>
              <a:t>Willingness </a:t>
            </a:r>
            <a:r>
              <a:rPr lang="en-US" b="0" dirty="0">
                <a:solidFill>
                  <a:schemeClr val="tx1">
                    <a:lumMod val="50000"/>
                    <a:lumOff val="50000"/>
                  </a:schemeClr>
                </a:solidFill>
                <a:latin typeface="Segoe UI" panose="020B0502040204020203" pitchFamily="34" charset="0"/>
                <a:cs typeface="Segoe UI" panose="020B0502040204020203" pitchFamily="34" charset="0"/>
              </a:rPr>
              <a:t>of faculty to adopt materials within a specified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framework; and to adopt required </a:t>
            </a:r>
            <a:r>
              <a:rPr lang="en-US" b="0" dirty="0">
                <a:solidFill>
                  <a:schemeClr val="tx1">
                    <a:lumMod val="50000"/>
                    <a:lumOff val="50000"/>
                  </a:schemeClr>
                </a:solidFill>
                <a:latin typeface="Segoe UI" panose="020B0502040204020203" pitchFamily="34" charset="0"/>
                <a:cs typeface="Segoe UI" panose="020B0502040204020203" pitchFamily="34" charset="0"/>
              </a:rPr>
              <a:t>course materials by specified deadlines</a:t>
            </a:r>
          </a:p>
          <a:p>
            <a:endParaRPr lang="en-US" dirty="0"/>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29</a:t>
            </a:fld>
            <a:endParaRPr lang="en-US" dirty="0">
              <a:solidFill>
                <a:prstClr val="black">
                  <a:tint val="75000"/>
                </a:prstClr>
              </a:solidFill>
            </a:endParaRPr>
          </a:p>
        </p:txBody>
      </p:sp>
    </p:spTree>
    <p:extLst>
      <p:ext uri="{BB962C8B-B14F-4D97-AF65-F5344CB8AC3E}">
        <p14:creationId xmlns:p14="http://schemas.microsoft.com/office/powerpoint/2010/main" val="1098531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tx1"/>
                </a:solidFill>
                <a:effectLst/>
                <a:latin typeface="+mn-lt"/>
              </a:rPr>
              <a:t>College Stores – Why Get Involved?</a:t>
            </a:r>
            <a:endParaRPr lang="en-US" sz="4800" dirty="0">
              <a:solidFill>
                <a:schemeClr val="tx1"/>
              </a:solidFill>
              <a:effectLst/>
              <a:latin typeface="+mn-lt"/>
            </a:endParaRPr>
          </a:p>
        </p:txBody>
      </p:sp>
      <p:sp>
        <p:nvSpPr>
          <p:cNvPr id="3" name="Text Placeholder 2"/>
          <p:cNvSpPr>
            <a:spLocks noGrp="1"/>
          </p:cNvSpPr>
          <p:nvPr>
            <p:ph type="body" sz="quarter" idx="10"/>
          </p:nvPr>
        </p:nvSpPr>
        <p:spPr>
          <a:xfrm>
            <a:off x="457200" y="958399"/>
            <a:ext cx="11125200" cy="5334000"/>
          </a:xfrm>
        </p:spPr>
        <p:txBody>
          <a:bodyPr/>
          <a:lstStyle/>
          <a:p>
            <a:pPr>
              <a:lnSpc>
                <a:spcPct val="100000"/>
              </a:lnSpc>
              <a:spcBef>
                <a:spcPts val="0"/>
              </a:spcBef>
            </a:pPr>
            <a:r>
              <a:rPr lang="en-US" sz="2400" dirty="0"/>
              <a:t>Course materials continue to be primary </a:t>
            </a:r>
            <a:r>
              <a:rPr lang="en-US" sz="2400" dirty="0" smtClean="0"/>
              <a:t>business for most </a:t>
            </a:r>
            <a:r>
              <a:rPr lang="en-US" sz="2400" dirty="0"/>
              <a:t>college stores.</a:t>
            </a:r>
          </a:p>
          <a:p>
            <a:pPr>
              <a:lnSpc>
                <a:spcPct val="100000"/>
              </a:lnSpc>
              <a:spcBef>
                <a:spcPts val="0"/>
              </a:spcBef>
            </a:pPr>
            <a:r>
              <a:rPr lang="en-US" sz="2400" dirty="0" smtClean="0"/>
              <a:t>With decline of print, the fastest market growth </a:t>
            </a:r>
            <a:r>
              <a:rPr lang="en-US" sz="2400" dirty="0"/>
              <a:t>is in adaptive learning/homework management </a:t>
            </a:r>
            <a:r>
              <a:rPr lang="en-US" sz="2400" dirty="0" smtClean="0"/>
              <a:t>products</a:t>
            </a:r>
          </a:p>
          <a:p>
            <a:pPr lvl="1">
              <a:lnSpc>
                <a:spcPct val="100000"/>
              </a:lnSpc>
              <a:spcBef>
                <a:spcPts val="0"/>
              </a:spcBef>
            </a:pPr>
            <a:r>
              <a:rPr lang="en-US" sz="2000" dirty="0" smtClean="0"/>
              <a:t>Their analytics </a:t>
            </a:r>
            <a:r>
              <a:rPr lang="en-US" sz="2000" dirty="0"/>
              <a:t>are driving improved </a:t>
            </a:r>
            <a:r>
              <a:rPr lang="en-US" sz="2000" dirty="0" smtClean="0"/>
              <a:t>student academic performance</a:t>
            </a:r>
            <a:endParaRPr lang="en-US" sz="2000" dirty="0"/>
          </a:p>
          <a:p>
            <a:pPr>
              <a:lnSpc>
                <a:spcPct val="100000"/>
              </a:lnSpc>
              <a:spcBef>
                <a:spcPts val="0"/>
              </a:spcBef>
            </a:pPr>
            <a:r>
              <a:rPr lang="en-US" sz="2400" i="1" dirty="0" smtClean="0"/>
              <a:t>With publisher’s focused on digital sales initiatives, stores </a:t>
            </a:r>
            <a:r>
              <a:rPr lang="en-US" sz="2400" i="1" dirty="0"/>
              <a:t>urgently need to capitalize on the opportunity to own digital content delivery before someone else comes in and furthers disintermediation, or before the publishers establish a successful direct relationship with the campus.</a:t>
            </a:r>
          </a:p>
          <a:p>
            <a:pPr lvl="1">
              <a:lnSpc>
                <a:spcPct val="100000"/>
              </a:lnSpc>
              <a:spcBef>
                <a:spcPts val="0"/>
              </a:spcBef>
            </a:pPr>
            <a:r>
              <a:rPr lang="en-US" sz="1800" dirty="0"/>
              <a:t>It has been demonstrated by organizations like Follett (with their </a:t>
            </a:r>
            <a:r>
              <a:rPr lang="en-US" sz="1800" dirty="0" err="1"/>
              <a:t>includED</a:t>
            </a:r>
            <a:r>
              <a:rPr lang="en-US" sz="1800" dirty="0"/>
              <a:t> program) that college stores can be at the center of 90%+ sell-through programs. </a:t>
            </a:r>
          </a:p>
          <a:p>
            <a:pPr>
              <a:lnSpc>
                <a:spcPct val="100000"/>
              </a:lnSpc>
              <a:spcBef>
                <a:spcPts val="0"/>
              </a:spcBef>
            </a:pPr>
            <a:r>
              <a:rPr lang="en-US" sz="2400" dirty="0"/>
              <a:t>With an effective strategy, college stores can put themselves in a position to manage the required publisher/platform contacts; work with campus IT to integrate content into the campus LMS and connect it to students via the SIS; and to collect and remit payments to content owners</a:t>
            </a:r>
            <a:r>
              <a:rPr lang="en-US" sz="2400" dirty="0" smtClean="0"/>
              <a:t>.</a:t>
            </a:r>
            <a:endParaRPr lang="en-US" sz="1600" dirty="0" smtClean="0"/>
          </a:p>
          <a:p>
            <a:pPr>
              <a:lnSpc>
                <a:spcPct val="100000"/>
              </a:lnSpc>
              <a:spcBef>
                <a:spcPts val="0"/>
              </a:spcBef>
            </a:pPr>
            <a:endParaRPr lang="en-US" sz="1800" i="1" dirty="0"/>
          </a:p>
        </p:txBody>
      </p:sp>
    </p:spTree>
    <p:extLst>
      <p:ext uri="{BB962C8B-B14F-4D97-AF65-F5344CB8AC3E}">
        <p14:creationId xmlns:p14="http://schemas.microsoft.com/office/powerpoint/2010/main" val="29869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 for Institution and Faculty:</a:t>
            </a:r>
          </a:p>
        </p:txBody>
      </p:sp>
      <p:sp>
        <p:nvSpPr>
          <p:cNvPr id="3" name="Content Placeholder 2"/>
          <p:cNvSpPr>
            <a:spLocks noGrp="1"/>
          </p:cNvSpPr>
          <p:nvPr>
            <p:ph idx="1"/>
          </p:nvPr>
        </p:nvSpPr>
        <p:spPr>
          <a:xfrm>
            <a:off x="406400" y="1600201"/>
            <a:ext cx="10972800" cy="5029199"/>
          </a:xfrm>
        </p:spPr>
        <p:txBody>
          <a:bodyPr>
            <a:noAutofit/>
          </a:bodyPr>
          <a:lstStyle/>
          <a:p>
            <a:pPr>
              <a:spcBef>
                <a:spcPts val="0"/>
              </a:spcBef>
            </a:pPr>
            <a:r>
              <a:rPr lang="en-US" sz="2400" b="0" dirty="0" smtClean="0">
                <a:solidFill>
                  <a:schemeClr val="tx2"/>
                </a:solidFill>
                <a:latin typeface="Segoe UI" panose="020B0502040204020203" pitchFamily="34" charset="0"/>
                <a:cs typeface="Segoe UI" panose="020B0502040204020203" pitchFamily="34" charset="0"/>
              </a:rPr>
              <a:t>Is a course </a:t>
            </a:r>
            <a:r>
              <a:rPr lang="en-US" sz="2400" b="0" dirty="0">
                <a:solidFill>
                  <a:schemeClr val="tx2"/>
                </a:solidFill>
                <a:latin typeface="Segoe UI" panose="020B0502040204020203" pitchFamily="34" charset="0"/>
                <a:cs typeface="Segoe UI" panose="020B0502040204020203" pitchFamily="34" charset="0"/>
              </a:rPr>
              <a:t>fee model </a:t>
            </a:r>
            <a:r>
              <a:rPr lang="en-US" sz="2400" b="0" dirty="0" smtClean="0">
                <a:solidFill>
                  <a:schemeClr val="tx2"/>
                </a:solidFill>
                <a:latin typeface="Segoe UI" panose="020B0502040204020203" pitchFamily="34" charset="0"/>
                <a:cs typeface="Segoe UI" panose="020B0502040204020203" pitchFamily="34" charset="0"/>
              </a:rPr>
              <a:t>acceptable </a:t>
            </a:r>
            <a:r>
              <a:rPr lang="en-US" sz="2400" b="0" dirty="0">
                <a:solidFill>
                  <a:schemeClr val="tx2"/>
                </a:solidFill>
                <a:latin typeface="Segoe UI" panose="020B0502040204020203" pitchFamily="34" charset="0"/>
                <a:cs typeface="Segoe UI" panose="020B0502040204020203" pitchFamily="34" charset="0"/>
              </a:rPr>
              <a:t>due to institutional policies or other </a:t>
            </a:r>
            <a:r>
              <a:rPr lang="en-US" sz="2400" b="0" dirty="0" smtClean="0">
                <a:solidFill>
                  <a:schemeClr val="tx2"/>
                </a:solidFill>
                <a:latin typeface="Segoe UI" panose="020B0502040204020203" pitchFamily="34" charset="0"/>
                <a:cs typeface="Segoe UI" panose="020B0502040204020203" pitchFamily="34" charset="0"/>
              </a:rPr>
              <a:t>reasons</a:t>
            </a:r>
          </a:p>
          <a:p>
            <a:pPr lvl="1">
              <a:spcBef>
                <a:spcPts val="0"/>
              </a:spcBef>
            </a:pPr>
            <a:r>
              <a:rPr lang="en-US" sz="2000" b="0" dirty="0">
                <a:solidFill>
                  <a:schemeClr val="tx1">
                    <a:lumMod val="50000"/>
                    <a:lumOff val="50000"/>
                  </a:schemeClr>
                </a:solidFill>
                <a:latin typeface="Segoe UI" panose="020B0502040204020203" pitchFamily="34" charset="0"/>
                <a:cs typeface="Segoe UI" panose="020B0502040204020203" pitchFamily="34" charset="0"/>
              </a:rPr>
              <a:t>A</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nd </a:t>
            </a:r>
            <a:r>
              <a:rPr lang="en-US" sz="2000" b="0" dirty="0">
                <a:solidFill>
                  <a:schemeClr val="tx1">
                    <a:lumMod val="50000"/>
                    <a:lumOff val="50000"/>
                  </a:schemeClr>
                </a:solidFill>
                <a:latin typeface="Segoe UI" panose="020B0502040204020203" pitchFamily="34" charset="0"/>
                <a:cs typeface="Segoe UI" panose="020B0502040204020203" pitchFamily="34" charset="0"/>
              </a:rPr>
              <a:t>if so, at what level of authority the decision can be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made</a:t>
            </a:r>
          </a:p>
          <a:p>
            <a:pPr>
              <a:spcBef>
                <a:spcPts val="0"/>
              </a:spcBef>
            </a:pPr>
            <a:r>
              <a:rPr lang="en-US" sz="2400" b="0" dirty="0" smtClean="0">
                <a:solidFill>
                  <a:schemeClr val="tx2"/>
                </a:solidFill>
                <a:latin typeface="Segoe UI" panose="020B0502040204020203" pitchFamily="34" charset="0"/>
                <a:cs typeface="Segoe UI" panose="020B0502040204020203" pitchFamily="34" charset="0"/>
              </a:rPr>
              <a:t>Determine </a:t>
            </a:r>
            <a:r>
              <a:rPr lang="en-US" sz="2400" b="0" dirty="0">
                <a:solidFill>
                  <a:schemeClr val="tx2"/>
                </a:solidFill>
                <a:latin typeface="Segoe UI" panose="020B0502040204020203" pitchFamily="34" charset="0"/>
                <a:cs typeface="Segoe UI" panose="020B0502040204020203" pitchFamily="34" charset="0"/>
              </a:rPr>
              <a:t>appropriate disciplines </a:t>
            </a:r>
            <a:r>
              <a:rPr lang="en-US" sz="2400" b="0" dirty="0" smtClean="0">
                <a:solidFill>
                  <a:schemeClr val="tx2"/>
                </a:solidFill>
                <a:latin typeface="Segoe UI" panose="020B0502040204020203" pitchFamily="34" charset="0"/>
                <a:cs typeface="Segoe UI" panose="020B0502040204020203" pitchFamily="34" charset="0"/>
              </a:rPr>
              <a:t>for inclusive </a:t>
            </a:r>
            <a:r>
              <a:rPr lang="en-US" sz="2400" b="0" dirty="0">
                <a:solidFill>
                  <a:schemeClr val="tx2"/>
                </a:solidFill>
                <a:latin typeface="Segoe UI" panose="020B0502040204020203" pitchFamily="34" charset="0"/>
                <a:cs typeface="Segoe UI" panose="020B0502040204020203" pitchFamily="34" charset="0"/>
              </a:rPr>
              <a:t>models.  </a:t>
            </a:r>
            <a:endParaRPr lang="en-US" sz="2400" b="0" dirty="0" smtClean="0">
              <a:solidFill>
                <a:schemeClr val="tx2"/>
              </a:solidFill>
              <a:latin typeface="Segoe UI" panose="020B0502040204020203" pitchFamily="34" charset="0"/>
              <a:cs typeface="Segoe UI" panose="020B0502040204020203" pitchFamily="34" charset="0"/>
            </a:endParaRPr>
          </a:p>
          <a:p>
            <a:pPr lvl="1">
              <a:spcBef>
                <a:spcPts val="0"/>
              </a:spcBef>
            </a:pP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Usually where </a:t>
            </a:r>
            <a:r>
              <a:rPr lang="en-US" sz="2000" b="0" dirty="0">
                <a:solidFill>
                  <a:schemeClr val="tx1">
                    <a:lumMod val="50000"/>
                    <a:lumOff val="50000"/>
                  </a:schemeClr>
                </a:solidFill>
                <a:latin typeface="Segoe UI" panose="020B0502040204020203" pitchFamily="34" charset="0"/>
                <a:cs typeface="Segoe UI" panose="020B0502040204020203" pitchFamily="34" charset="0"/>
              </a:rPr>
              <a:t>homework management and student assessment components are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critical</a:t>
            </a:r>
            <a:endParaRPr lang="en-US" sz="2000" b="0" dirty="0">
              <a:solidFill>
                <a:schemeClr val="tx1">
                  <a:lumMod val="50000"/>
                  <a:lumOff val="50000"/>
                </a:schemeClr>
              </a:solidFill>
              <a:latin typeface="Segoe UI" panose="020B0502040204020203" pitchFamily="34" charset="0"/>
              <a:cs typeface="Segoe UI" panose="020B0502040204020203" pitchFamily="34" charset="0"/>
            </a:endParaRPr>
          </a:p>
          <a:p>
            <a:pPr>
              <a:spcBef>
                <a:spcPts val="0"/>
              </a:spcBef>
            </a:pPr>
            <a:r>
              <a:rPr lang="en-US" sz="2400" b="0" dirty="0" smtClean="0">
                <a:solidFill>
                  <a:schemeClr val="tx2"/>
                </a:solidFill>
                <a:latin typeface="Segoe UI" panose="020B0502040204020203" pitchFamily="34" charset="0"/>
                <a:cs typeface="Segoe UI" panose="020B0502040204020203" pitchFamily="34" charset="0"/>
              </a:rPr>
              <a:t>Identify </a:t>
            </a:r>
            <a:r>
              <a:rPr lang="en-US" sz="2400" b="0" dirty="0" smtClean="0">
                <a:solidFill>
                  <a:schemeClr val="tx2"/>
                </a:solidFill>
                <a:latin typeface="Segoe UI" panose="020B0502040204020203" pitchFamily="34" charset="0"/>
                <a:cs typeface="Segoe UI" panose="020B0502040204020203" pitchFamily="34" charset="0"/>
              </a:rPr>
              <a:t>content</a:t>
            </a:r>
          </a:p>
          <a:p>
            <a:pPr lvl="1">
              <a:spcBef>
                <a:spcPts val="0"/>
              </a:spcBef>
            </a:pPr>
            <a:r>
              <a:rPr lang="en-US" sz="2000" b="0" dirty="0" err="1" smtClean="0">
                <a:solidFill>
                  <a:schemeClr val="tx1">
                    <a:lumMod val="50000"/>
                    <a:lumOff val="50000"/>
                  </a:schemeClr>
                </a:solidFill>
                <a:latin typeface="Segoe UI" panose="020B0502040204020203" pitchFamily="34" charset="0"/>
                <a:cs typeface="Segoe UI" panose="020B0502040204020203" pitchFamily="34" charset="0"/>
              </a:rPr>
              <a:t>etexts</a:t>
            </a:r>
            <a:r>
              <a:rPr lang="en-US" sz="2000" b="0" dirty="0">
                <a:solidFill>
                  <a:schemeClr val="tx1">
                    <a:lumMod val="50000"/>
                    <a:lumOff val="50000"/>
                  </a:schemeClr>
                </a:solidFill>
                <a:latin typeface="Segoe UI" panose="020B0502040204020203" pitchFamily="34" charset="0"/>
                <a:cs typeface="Segoe UI" panose="020B0502040204020203" pitchFamily="34" charset="0"/>
              </a:rPr>
              <a:t>,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adaptive learning applications, </a:t>
            </a:r>
            <a:r>
              <a:rPr lang="en-US" sz="2000" b="0" dirty="0">
                <a:solidFill>
                  <a:schemeClr val="tx1">
                    <a:lumMod val="50000"/>
                    <a:lumOff val="50000"/>
                  </a:schemeClr>
                </a:solidFill>
                <a:latin typeface="Segoe UI" panose="020B0502040204020203" pitchFamily="34" charset="0"/>
                <a:cs typeface="Segoe UI" panose="020B0502040204020203" pitchFamily="34" charset="0"/>
              </a:rPr>
              <a:t>custom content, and/or proprietary content</a:t>
            </a:r>
          </a:p>
          <a:p>
            <a:pPr>
              <a:spcBef>
                <a:spcPts val="0"/>
              </a:spcBef>
            </a:pPr>
            <a:r>
              <a:rPr lang="en-US" sz="2400" b="0" dirty="0" smtClean="0">
                <a:solidFill>
                  <a:schemeClr val="tx2"/>
                </a:solidFill>
                <a:latin typeface="Segoe UI" panose="020B0502040204020203" pitchFamily="34" charset="0"/>
                <a:cs typeface="Segoe UI" panose="020B0502040204020203" pitchFamily="34" charset="0"/>
              </a:rPr>
              <a:t>Level of integration</a:t>
            </a:r>
          </a:p>
          <a:p>
            <a:pPr lvl="1">
              <a:spcBef>
                <a:spcPts val="0"/>
              </a:spcBef>
            </a:pP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Student </a:t>
            </a:r>
            <a:r>
              <a:rPr lang="en-US" sz="2000" b="0" dirty="0">
                <a:solidFill>
                  <a:schemeClr val="tx1">
                    <a:lumMod val="50000"/>
                    <a:lumOff val="50000"/>
                  </a:schemeClr>
                </a:solidFill>
                <a:latin typeface="Segoe UI" panose="020B0502040204020203" pitchFamily="34" charset="0"/>
                <a:cs typeface="Segoe UI" panose="020B0502040204020203" pitchFamily="34" charset="0"/>
              </a:rPr>
              <a:t>access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is </a:t>
            </a:r>
            <a:r>
              <a:rPr lang="en-US" sz="2000" b="0" dirty="0">
                <a:solidFill>
                  <a:schemeClr val="tx1">
                    <a:lumMod val="50000"/>
                    <a:lumOff val="50000"/>
                  </a:schemeClr>
                </a:solidFill>
                <a:latin typeface="Segoe UI" panose="020B0502040204020203" pitchFamily="34" charset="0"/>
                <a:cs typeface="Segoe UI" panose="020B0502040204020203" pitchFamily="34" charset="0"/>
              </a:rPr>
              <a:t>most commonly through the specific course instance on their LMS</a:t>
            </a:r>
            <a:r>
              <a:rPr lang="en-US" sz="2000" b="0" dirty="0">
                <a:solidFill>
                  <a:schemeClr val="tx2"/>
                </a:solidFill>
                <a:latin typeface="Segoe UI" panose="020B0502040204020203" pitchFamily="34" charset="0"/>
                <a:cs typeface="Segoe UI" panose="020B0502040204020203" pitchFamily="34" charset="0"/>
              </a:rPr>
              <a:t>.  </a:t>
            </a:r>
            <a:endParaRPr lang="en-US" sz="2000" b="0" dirty="0" smtClean="0">
              <a:solidFill>
                <a:schemeClr val="tx2"/>
              </a:solidFill>
              <a:latin typeface="Segoe UI" panose="020B0502040204020203" pitchFamily="34" charset="0"/>
              <a:cs typeface="Segoe UI" panose="020B0502040204020203" pitchFamily="34" charset="0"/>
            </a:endParaRPr>
          </a:p>
          <a:p>
            <a:pPr>
              <a:spcBef>
                <a:spcPts val="0"/>
              </a:spcBef>
            </a:pPr>
            <a:r>
              <a:rPr lang="en-US" sz="2400" b="0" dirty="0" smtClean="0">
                <a:solidFill>
                  <a:schemeClr val="tx2"/>
                </a:solidFill>
                <a:latin typeface="Segoe UI" panose="020B0502040204020203" pitchFamily="34" charset="0"/>
                <a:cs typeface="Segoe UI" panose="020B0502040204020203" pitchFamily="34" charset="0"/>
              </a:rPr>
              <a:t>Requirements</a:t>
            </a:r>
            <a:r>
              <a:rPr lang="en-US" sz="2400" b="0" dirty="0">
                <a:solidFill>
                  <a:schemeClr val="tx2"/>
                </a:solidFill>
                <a:latin typeface="Segoe UI" panose="020B0502040204020203" pitchFamily="34" charset="0"/>
                <a:cs typeface="Segoe UI" panose="020B0502040204020203" pitchFamily="34" charset="0"/>
              </a:rPr>
              <a:t>, if any, for Print on Demand (</a:t>
            </a:r>
            <a:r>
              <a:rPr lang="en-US" sz="2400" b="0" dirty="0" smtClean="0">
                <a:solidFill>
                  <a:schemeClr val="tx2"/>
                </a:solidFill>
                <a:latin typeface="Segoe UI" panose="020B0502040204020203" pitchFamily="34" charset="0"/>
                <a:cs typeface="Segoe UI" panose="020B0502040204020203" pitchFamily="34" charset="0"/>
              </a:rPr>
              <a:t>POD)</a:t>
            </a:r>
          </a:p>
          <a:p>
            <a:pPr lvl="1">
              <a:spcBef>
                <a:spcPts val="0"/>
              </a:spcBef>
            </a:pP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If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digital </a:t>
            </a:r>
            <a:r>
              <a:rPr lang="en-US" sz="2000" b="0" dirty="0">
                <a:solidFill>
                  <a:schemeClr val="tx1">
                    <a:lumMod val="50000"/>
                    <a:lumOff val="50000"/>
                  </a:schemeClr>
                </a:solidFill>
                <a:latin typeface="Segoe UI" panose="020B0502040204020203" pitchFamily="34" charset="0"/>
                <a:cs typeface="Segoe UI" panose="020B0502040204020203" pitchFamily="34" charset="0"/>
              </a:rPr>
              <a:t>content isn’t widely accepted on campus, having POD available may offer the security of a back-up to an ebook if that becomes an issue for some students</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a:t>
            </a:r>
            <a:endParaRPr lang="en-US" sz="2000" b="0" dirty="0">
              <a:solidFill>
                <a:schemeClr val="tx1">
                  <a:lumMod val="50000"/>
                  <a:lumOff val="50000"/>
                </a:schemeClr>
              </a:solidFill>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30</a:t>
            </a:fld>
            <a:endParaRPr lang="en-US" dirty="0">
              <a:solidFill>
                <a:prstClr val="black">
                  <a:tint val="75000"/>
                </a:prstClr>
              </a:solidFill>
            </a:endParaRPr>
          </a:p>
        </p:txBody>
      </p:sp>
    </p:spTree>
    <p:extLst>
      <p:ext uri="{BB962C8B-B14F-4D97-AF65-F5344CB8AC3E}">
        <p14:creationId xmlns:p14="http://schemas.microsoft.com/office/powerpoint/2010/main" val="17271778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Campus Store </a:t>
            </a:r>
            <a:r>
              <a:rPr lang="en-US" dirty="0" smtClean="0"/>
              <a:t>Involvement</a:t>
            </a:r>
            <a:endParaRPr lang="en-US" dirty="0"/>
          </a:p>
        </p:txBody>
      </p:sp>
      <p:sp>
        <p:nvSpPr>
          <p:cNvPr id="3" name="Content Placeholder 2"/>
          <p:cNvSpPr>
            <a:spLocks noGrp="1"/>
          </p:cNvSpPr>
          <p:nvPr>
            <p:ph idx="1"/>
          </p:nvPr>
        </p:nvSpPr>
        <p:spPr>
          <a:xfrm>
            <a:off x="406400" y="1600201"/>
            <a:ext cx="10972800" cy="5029199"/>
          </a:xfrm>
        </p:spPr>
        <p:txBody>
          <a:bodyPr>
            <a:noAutofit/>
          </a:bodyPr>
          <a:lstStyle/>
          <a:p>
            <a:pPr>
              <a:spcBef>
                <a:spcPts val="0"/>
              </a:spcBef>
            </a:pPr>
            <a:r>
              <a:rPr lang="en-US" sz="2800" b="0" dirty="0" smtClean="0">
                <a:solidFill>
                  <a:schemeClr val="tx2"/>
                </a:solidFill>
                <a:latin typeface="Segoe UI" panose="020B0502040204020203" pitchFamily="34" charset="0"/>
                <a:cs typeface="Segoe UI" panose="020B0502040204020203" pitchFamily="34" charset="0"/>
              </a:rPr>
              <a:t>Contracts and Pricing</a:t>
            </a:r>
            <a:endParaRPr lang="en-US" sz="2800" b="0" dirty="0" smtClean="0">
              <a:solidFill>
                <a:schemeClr val="tx2"/>
              </a:solidFill>
              <a:latin typeface="Segoe UI" panose="020B0502040204020203" pitchFamily="34" charset="0"/>
              <a:cs typeface="Segoe UI" panose="020B0502040204020203" pitchFamily="34" charset="0"/>
            </a:endParaRPr>
          </a:p>
          <a:p>
            <a:pPr lvl="1">
              <a:spcBef>
                <a:spcPts val="0"/>
              </a:spcBef>
            </a:pP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As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more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publishers are involved, </a:t>
            </a:r>
            <a:r>
              <a:rPr lang="en-US" sz="2000" b="0" dirty="0">
                <a:solidFill>
                  <a:schemeClr val="tx1">
                    <a:lumMod val="50000"/>
                    <a:lumOff val="50000"/>
                  </a:schemeClr>
                </a:solidFill>
                <a:latin typeface="Segoe UI" panose="020B0502040204020203" pitchFamily="34" charset="0"/>
                <a:cs typeface="Segoe UI" panose="020B0502040204020203" pitchFamily="34" charset="0"/>
              </a:rPr>
              <a:t>centralizing the relationship with the content providers within the bookstore is a logical step for the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institution</a:t>
            </a:r>
          </a:p>
          <a:p>
            <a:pPr lvl="1">
              <a:spcBef>
                <a:spcPts val="0"/>
              </a:spcBef>
            </a:pPr>
            <a:r>
              <a:rPr lang="en-US" sz="2000" b="0" dirty="0">
                <a:solidFill>
                  <a:schemeClr val="tx1">
                    <a:lumMod val="50000"/>
                    <a:lumOff val="50000"/>
                  </a:schemeClr>
                </a:solidFill>
                <a:latin typeface="Segoe UI" panose="020B0502040204020203" pitchFamily="34" charset="0"/>
                <a:cs typeface="Segoe UI" panose="020B0502040204020203" pitchFamily="34" charset="0"/>
              </a:rPr>
              <a:t>Publishers are providing substantial discounts for these models, and how much to charge students is an important part of the discussion  for a course fee model</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a:t>
            </a:r>
            <a:endParaRPr lang="en-US" sz="2000" b="0" dirty="0">
              <a:solidFill>
                <a:schemeClr val="tx1">
                  <a:lumMod val="50000"/>
                  <a:lumOff val="50000"/>
                </a:schemeClr>
              </a:solidFill>
              <a:latin typeface="Segoe UI" panose="020B0502040204020203" pitchFamily="34" charset="0"/>
              <a:cs typeface="Segoe UI" panose="020B0502040204020203" pitchFamily="34" charset="0"/>
            </a:endParaRPr>
          </a:p>
          <a:p>
            <a:pPr>
              <a:spcBef>
                <a:spcPts val="0"/>
              </a:spcBef>
            </a:pPr>
            <a:r>
              <a:rPr lang="en-US" sz="2800" b="0" dirty="0" smtClean="0">
                <a:solidFill>
                  <a:schemeClr val="tx2"/>
                </a:solidFill>
                <a:latin typeface="Segoe UI" panose="020B0502040204020203" pitchFamily="34" charset="0"/>
                <a:cs typeface="Segoe UI" panose="020B0502040204020203" pitchFamily="34" charset="0"/>
              </a:rPr>
              <a:t>Fulfillment </a:t>
            </a:r>
            <a:endParaRPr lang="en-US" sz="2800" b="0" dirty="0" smtClean="0">
              <a:solidFill>
                <a:schemeClr val="tx2"/>
              </a:solidFill>
              <a:latin typeface="Segoe UI" panose="020B0502040204020203" pitchFamily="34" charset="0"/>
              <a:cs typeface="Segoe UI" panose="020B0502040204020203" pitchFamily="34" charset="0"/>
            </a:endParaRPr>
          </a:p>
          <a:p>
            <a:pPr lvl="1">
              <a:spcBef>
                <a:spcPts val="0"/>
              </a:spcBef>
            </a:pP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Critical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to </a:t>
            </a:r>
            <a:r>
              <a:rPr lang="en-US" sz="2000" b="0" dirty="0">
                <a:solidFill>
                  <a:schemeClr val="tx1">
                    <a:lumMod val="50000"/>
                    <a:lumOff val="50000"/>
                  </a:schemeClr>
                </a:solidFill>
                <a:latin typeface="Segoe UI" panose="020B0502040204020203" pitchFamily="34" charset="0"/>
                <a:cs typeface="Segoe UI" panose="020B0502040204020203" pitchFamily="34" charset="0"/>
              </a:rPr>
              <a:t>outline the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process </a:t>
            </a:r>
            <a:r>
              <a:rPr lang="en-US" sz="2000" b="0" dirty="0">
                <a:solidFill>
                  <a:schemeClr val="tx1">
                    <a:lumMod val="50000"/>
                    <a:lumOff val="50000"/>
                  </a:schemeClr>
                </a:solidFill>
                <a:latin typeface="Segoe UI" panose="020B0502040204020203" pitchFamily="34" charset="0"/>
                <a:cs typeface="Segoe UI" panose="020B0502040204020203" pitchFamily="34" charset="0"/>
              </a:rPr>
              <a:t>from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start to finish to assure student </a:t>
            </a:r>
            <a:r>
              <a:rPr lang="en-US" sz="2000" b="0" dirty="0">
                <a:solidFill>
                  <a:schemeClr val="tx1">
                    <a:lumMod val="50000"/>
                    <a:lumOff val="50000"/>
                  </a:schemeClr>
                </a:solidFill>
                <a:latin typeface="Segoe UI" panose="020B0502040204020203" pitchFamily="34" charset="0"/>
                <a:cs typeface="Segoe UI" panose="020B0502040204020203" pitchFamily="34" charset="0"/>
              </a:rPr>
              <a:t>experience is seamless and easy.</a:t>
            </a:r>
          </a:p>
          <a:p>
            <a:pPr>
              <a:spcBef>
                <a:spcPts val="0"/>
              </a:spcBef>
            </a:pPr>
            <a:r>
              <a:rPr lang="en-US" sz="2800" b="0" dirty="0" smtClean="0">
                <a:solidFill>
                  <a:schemeClr val="tx2"/>
                </a:solidFill>
                <a:latin typeface="Segoe UI" panose="020B0502040204020203" pitchFamily="34" charset="0"/>
                <a:cs typeface="Segoe UI" panose="020B0502040204020203" pitchFamily="34" charset="0"/>
              </a:rPr>
              <a:t>Content </a:t>
            </a:r>
            <a:r>
              <a:rPr lang="en-US" sz="2800" b="0" dirty="0" smtClean="0">
                <a:solidFill>
                  <a:schemeClr val="tx2"/>
                </a:solidFill>
                <a:latin typeface="Segoe UI" panose="020B0502040204020203" pitchFamily="34" charset="0"/>
                <a:cs typeface="Segoe UI" panose="020B0502040204020203" pitchFamily="34" charset="0"/>
              </a:rPr>
              <a:t>management  </a:t>
            </a:r>
            <a:endParaRPr lang="en-US" sz="2800" b="0" dirty="0" smtClean="0">
              <a:solidFill>
                <a:schemeClr val="tx2"/>
              </a:solidFill>
              <a:latin typeface="Segoe UI" panose="020B0502040204020203" pitchFamily="34" charset="0"/>
              <a:cs typeface="Segoe UI" panose="020B0502040204020203" pitchFamily="34" charset="0"/>
            </a:endParaRPr>
          </a:p>
          <a:p>
            <a:pPr lvl="1">
              <a:spcBef>
                <a:spcPts val="0"/>
              </a:spcBef>
            </a:pPr>
            <a:r>
              <a:rPr lang="en-US" sz="2000" b="0" dirty="0">
                <a:solidFill>
                  <a:schemeClr val="tx1">
                    <a:lumMod val="50000"/>
                    <a:lumOff val="50000"/>
                  </a:schemeClr>
                </a:solidFill>
                <a:latin typeface="Segoe UI" panose="020B0502040204020203" pitchFamily="34" charset="0"/>
                <a:cs typeface="Segoe UI" panose="020B0502040204020203" pitchFamily="34" charset="0"/>
              </a:rPr>
              <a:t>T</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o </a:t>
            </a:r>
            <a:r>
              <a:rPr lang="en-US" sz="2000" b="0" dirty="0">
                <a:solidFill>
                  <a:schemeClr val="tx1">
                    <a:lumMod val="50000"/>
                    <a:lumOff val="50000"/>
                  </a:schemeClr>
                </a:solidFill>
                <a:latin typeface="Segoe UI" panose="020B0502040204020203" pitchFamily="34" charset="0"/>
                <a:cs typeface="Segoe UI" panose="020B0502040204020203" pitchFamily="34" charset="0"/>
              </a:rPr>
              <a:t>make sure that the right content is matched to each specific course and section.</a:t>
            </a:r>
          </a:p>
          <a:p>
            <a:pPr>
              <a:spcBef>
                <a:spcPts val="0"/>
              </a:spcBef>
            </a:pPr>
            <a:r>
              <a:rPr lang="en-US" sz="2800" b="0" dirty="0" smtClean="0">
                <a:solidFill>
                  <a:schemeClr val="tx2"/>
                </a:solidFill>
                <a:latin typeface="Segoe UI" panose="020B0502040204020203" pitchFamily="34" charset="0"/>
                <a:cs typeface="Segoe UI" panose="020B0502040204020203" pitchFamily="34" charset="0"/>
              </a:rPr>
              <a:t>Operations (examples)</a:t>
            </a:r>
          </a:p>
          <a:p>
            <a:pPr lvl="1">
              <a:spcBef>
                <a:spcPts val="0"/>
              </a:spcBef>
            </a:pP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Management </a:t>
            </a:r>
            <a:r>
              <a:rPr lang="en-US" sz="2000" b="0" dirty="0">
                <a:solidFill>
                  <a:schemeClr val="tx1">
                    <a:lumMod val="50000"/>
                    <a:lumOff val="50000"/>
                  </a:schemeClr>
                </a:solidFill>
                <a:latin typeface="Segoe UI" panose="020B0502040204020203" pitchFamily="34" charset="0"/>
                <a:cs typeface="Segoe UI" panose="020B0502040204020203" pitchFamily="34" charset="0"/>
              </a:rPr>
              <a:t>of “opt-outs” if Direct Access </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model</a:t>
            </a:r>
          </a:p>
          <a:p>
            <a:pPr lvl="1">
              <a:spcBef>
                <a:spcPts val="0"/>
              </a:spcBef>
            </a:pP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And refunds </a:t>
            </a:r>
            <a:r>
              <a:rPr lang="en-US" sz="2000" b="0" dirty="0">
                <a:solidFill>
                  <a:schemeClr val="tx1">
                    <a:lumMod val="50000"/>
                    <a:lumOff val="50000"/>
                  </a:schemeClr>
                </a:solidFill>
                <a:latin typeface="Segoe UI" panose="020B0502040204020203" pitchFamily="34" charset="0"/>
                <a:cs typeface="Segoe UI" panose="020B0502040204020203" pitchFamily="34" charset="0"/>
              </a:rPr>
              <a:t>when students drop a course</a:t>
            </a:r>
            <a:r>
              <a:rPr lang="en-US" sz="2000" b="0" dirty="0" smtClean="0">
                <a:solidFill>
                  <a:schemeClr val="tx1">
                    <a:lumMod val="50000"/>
                    <a:lumOff val="50000"/>
                  </a:schemeClr>
                </a:solidFill>
                <a:latin typeface="Segoe UI" panose="020B0502040204020203" pitchFamily="34" charset="0"/>
                <a:cs typeface="Segoe UI" panose="020B0502040204020203" pitchFamily="34" charset="0"/>
              </a:rPr>
              <a:t>.</a:t>
            </a:r>
            <a:endParaRPr lang="en-US" sz="2000" b="0" dirty="0">
              <a:solidFill>
                <a:schemeClr val="tx1">
                  <a:lumMod val="50000"/>
                  <a:lumOff val="50000"/>
                </a:schemeClr>
              </a:solidFill>
              <a:latin typeface="Segoe UI" panose="020B0502040204020203" pitchFamily="34" charset="0"/>
              <a:cs typeface="Segoe UI" panose="020B0502040204020203" pitchFamily="34" charset="0"/>
            </a:endParaRPr>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31</a:t>
            </a:fld>
            <a:endParaRPr lang="en-US" dirty="0">
              <a:solidFill>
                <a:prstClr val="black">
                  <a:tint val="75000"/>
                </a:prstClr>
              </a:solidFill>
            </a:endParaRPr>
          </a:p>
        </p:txBody>
      </p:sp>
    </p:spTree>
    <p:extLst>
      <p:ext uri="{BB962C8B-B14F-4D97-AF65-F5344CB8AC3E}">
        <p14:creationId xmlns:p14="http://schemas.microsoft.com/office/powerpoint/2010/main" val="24101814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3845"/>
            <a:ext cx="11480800" cy="1143000"/>
          </a:xfrm>
        </p:spPr>
        <p:txBody>
          <a:bodyPr>
            <a:noAutofit/>
          </a:bodyPr>
          <a:lstStyle/>
          <a:p>
            <a:r>
              <a:rPr lang="en-US" dirty="0" smtClean="0"/>
              <a:t>Campus IT Involvement</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r>
              <a:rPr lang="en-US" b="0" dirty="0">
                <a:solidFill>
                  <a:schemeClr val="tx2"/>
                </a:solidFill>
                <a:latin typeface="Segoe UI" panose="020B0502040204020203" pitchFamily="34" charset="0"/>
                <a:cs typeface="Segoe UI" panose="020B0502040204020203" pitchFamily="34" charset="0"/>
              </a:rPr>
              <a:t>An established liaison between Campus IT and the store is critical for the process to be managed smoothly.</a:t>
            </a:r>
          </a:p>
          <a:p>
            <a:r>
              <a:rPr lang="en-US" b="0" dirty="0" smtClean="0">
                <a:solidFill>
                  <a:schemeClr val="tx2"/>
                </a:solidFill>
                <a:latin typeface="Segoe UI" panose="020B0502040204020203" pitchFamily="34" charset="0"/>
                <a:cs typeface="Segoe UI" panose="020B0502040204020203" pitchFamily="34" charset="0"/>
              </a:rPr>
              <a:t>SIS and LMS integration</a:t>
            </a:r>
          </a:p>
          <a:p>
            <a:pPr lvl="1"/>
            <a:r>
              <a:rPr lang="en-US" b="0" dirty="0" smtClean="0">
                <a:solidFill>
                  <a:schemeClr val="tx1">
                    <a:lumMod val="50000"/>
                    <a:lumOff val="50000"/>
                  </a:schemeClr>
                </a:solidFill>
                <a:latin typeface="Segoe UI" panose="020B0502040204020203" pitchFamily="34" charset="0"/>
                <a:cs typeface="Segoe UI" panose="020B0502040204020203" pitchFamily="34" charset="0"/>
              </a:rPr>
              <a:t>To assure</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 </a:t>
            </a:r>
            <a:r>
              <a:rPr lang="en-US" b="0" dirty="0">
                <a:solidFill>
                  <a:schemeClr val="tx1">
                    <a:lumMod val="50000"/>
                    <a:lumOff val="50000"/>
                  </a:schemeClr>
                </a:solidFill>
                <a:latin typeface="Segoe UI" panose="020B0502040204020203" pitchFamily="34" charset="0"/>
                <a:cs typeface="Segoe UI" panose="020B0502040204020203" pitchFamily="34" charset="0"/>
              </a:rPr>
              <a:t>placement of content into appropriate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course for each student</a:t>
            </a:r>
            <a:endParaRPr lang="en-US" b="0" dirty="0">
              <a:solidFill>
                <a:schemeClr val="tx1">
                  <a:lumMod val="50000"/>
                  <a:lumOff val="50000"/>
                </a:schemeClr>
              </a:solidFill>
              <a:latin typeface="Segoe UI" panose="020B0502040204020203" pitchFamily="34" charset="0"/>
              <a:cs typeface="Segoe UI" panose="020B0502040204020203" pitchFamily="34" charset="0"/>
            </a:endParaRPr>
          </a:p>
          <a:p>
            <a:r>
              <a:rPr lang="en-US" b="0" dirty="0" smtClean="0">
                <a:solidFill>
                  <a:schemeClr val="tx2"/>
                </a:solidFill>
                <a:latin typeface="Segoe UI" panose="020B0502040204020203" pitchFamily="34" charset="0"/>
                <a:cs typeface="Segoe UI" panose="020B0502040204020203" pitchFamily="34" charset="0"/>
              </a:rPr>
              <a:t>Other </a:t>
            </a:r>
            <a:r>
              <a:rPr lang="en-US" b="0" dirty="0">
                <a:solidFill>
                  <a:schemeClr val="tx2"/>
                </a:solidFill>
                <a:latin typeface="Segoe UI" panose="020B0502040204020203" pitchFamily="34" charset="0"/>
                <a:cs typeface="Segoe UI" panose="020B0502040204020203" pitchFamily="34" charset="0"/>
              </a:rPr>
              <a:t>integration expectations: </a:t>
            </a:r>
            <a:endParaRPr lang="en-US" b="0" dirty="0" smtClean="0">
              <a:solidFill>
                <a:schemeClr val="tx2"/>
              </a:solidFill>
              <a:latin typeface="Segoe UI" panose="020B0502040204020203" pitchFamily="34" charset="0"/>
              <a:cs typeface="Segoe UI" panose="020B0502040204020203" pitchFamily="34" charset="0"/>
            </a:endParaRPr>
          </a:p>
          <a:p>
            <a:pPr lvl="1"/>
            <a:r>
              <a:rPr lang="en-US" b="0" dirty="0" smtClean="0">
                <a:solidFill>
                  <a:schemeClr val="tx1">
                    <a:lumMod val="50000"/>
                    <a:lumOff val="50000"/>
                  </a:schemeClr>
                </a:solidFill>
                <a:latin typeface="Segoe UI" panose="020B0502040204020203" pitchFamily="34" charset="0"/>
                <a:cs typeface="Segoe UI" panose="020B0502040204020203" pitchFamily="34" charset="0"/>
              </a:rPr>
              <a:t>Single </a:t>
            </a:r>
            <a:r>
              <a:rPr lang="en-US" b="0" dirty="0">
                <a:solidFill>
                  <a:schemeClr val="tx1">
                    <a:lumMod val="50000"/>
                    <a:lumOff val="50000"/>
                  </a:schemeClr>
                </a:solidFill>
                <a:latin typeface="Segoe UI" panose="020B0502040204020203" pitchFamily="34" charset="0"/>
                <a:cs typeface="Segoe UI" panose="020B0502040204020203" pitchFamily="34" charset="0"/>
              </a:rPr>
              <a:t>Sign On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SSO)</a:t>
            </a:r>
          </a:p>
          <a:p>
            <a:pPr lvl="1"/>
            <a:r>
              <a:rPr lang="en-US" b="0" dirty="0" smtClean="0">
                <a:solidFill>
                  <a:schemeClr val="tx1">
                    <a:lumMod val="50000"/>
                    <a:lumOff val="50000"/>
                  </a:schemeClr>
                </a:solidFill>
                <a:latin typeface="Segoe UI" panose="020B0502040204020203" pitchFamily="34" charset="0"/>
                <a:cs typeface="Segoe UI" panose="020B0502040204020203" pitchFamily="34" charset="0"/>
              </a:rPr>
              <a:t>Links </a:t>
            </a:r>
            <a:r>
              <a:rPr lang="en-US" b="0" dirty="0">
                <a:solidFill>
                  <a:schemeClr val="tx1">
                    <a:lumMod val="50000"/>
                    <a:lumOff val="50000"/>
                  </a:schemeClr>
                </a:solidFill>
                <a:latin typeface="Segoe UI" panose="020B0502040204020203" pitchFamily="34" charset="0"/>
                <a:cs typeface="Segoe UI" panose="020B0502040204020203" pitchFamily="34" charset="0"/>
              </a:rPr>
              <a:t>to the </a:t>
            </a:r>
            <a:r>
              <a:rPr lang="en-US" b="0" dirty="0" err="1">
                <a:solidFill>
                  <a:schemeClr val="tx1">
                    <a:lumMod val="50000"/>
                    <a:lumOff val="50000"/>
                  </a:schemeClr>
                </a:solidFill>
                <a:latin typeface="Segoe UI" panose="020B0502040204020203" pitchFamily="34" charset="0"/>
                <a:cs typeface="Segoe UI" panose="020B0502040204020203" pitchFamily="34" charset="0"/>
              </a:rPr>
              <a:t>etext</a:t>
            </a:r>
            <a:r>
              <a:rPr lang="en-US" b="0" dirty="0">
                <a:solidFill>
                  <a:schemeClr val="tx1">
                    <a:lumMod val="50000"/>
                    <a:lumOff val="50000"/>
                  </a:schemeClr>
                </a:solidFill>
                <a:latin typeface="Segoe UI" panose="020B0502040204020203" pitchFamily="34" charset="0"/>
                <a:cs typeface="Segoe UI" panose="020B0502040204020203" pitchFamily="34" charset="0"/>
              </a:rPr>
              <a:t> within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LMS</a:t>
            </a:r>
          </a:p>
          <a:p>
            <a:pPr lvl="1"/>
            <a:r>
              <a:rPr lang="en-US" b="0" dirty="0" smtClean="0">
                <a:solidFill>
                  <a:schemeClr val="tx1">
                    <a:lumMod val="50000"/>
                    <a:lumOff val="50000"/>
                  </a:schemeClr>
                </a:solidFill>
                <a:latin typeface="Segoe UI" panose="020B0502040204020203" pitchFamily="34" charset="0"/>
                <a:cs typeface="Segoe UI" panose="020B0502040204020203" pitchFamily="34" charset="0"/>
              </a:rPr>
              <a:t>Links </a:t>
            </a:r>
            <a:r>
              <a:rPr lang="en-US" b="0" dirty="0">
                <a:solidFill>
                  <a:schemeClr val="tx1">
                    <a:lumMod val="50000"/>
                    <a:lumOff val="50000"/>
                  </a:schemeClr>
                </a:solidFill>
                <a:latin typeface="Segoe UI" panose="020B0502040204020203" pitchFamily="34" charset="0"/>
                <a:cs typeface="Segoe UI" panose="020B0502040204020203" pitchFamily="34" charset="0"/>
              </a:rPr>
              <a:t>to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Registrar </a:t>
            </a:r>
            <a:r>
              <a:rPr lang="en-US" b="0" dirty="0">
                <a:solidFill>
                  <a:schemeClr val="tx1">
                    <a:lumMod val="50000"/>
                    <a:lumOff val="50000"/>
                  </a:schemeClr>
                </a:solidFill>
                <a:latin typeface="Segoe UI" panose="020B0502040204020203" pitchFamily="34" charset="0"/>
                <a:cs typeface="Segoe UI" panose="020B0502040204020203" pitchFamily="34" charset="0"/>
              </a:rPr>
              <a:t>and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Bursar </a:t>
            </a:r>
            <a:r>
              <a:rPr lang="en-US" b="0" dirty="0">
                <a:solidFill>
                  <a:schemeClr val="tx1">
                    <a:lumMod val="50000"/>
                    <a:lumOff val="50000"/>
                  </a:schemeClr>
                </a:solidFill>
                <a:latin typeface="Segoe UI" panose="020B0502040204020203" pitchFamily="34" charset="0"/>
                <a:cs typeface="Segoe UI" panose="020B0502040204020203" pitchFamily="34" charset="0"/>
              </a:rPr>
              <a:t>may be required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enhancements</a:t>
            </a:r>
            <a:endParaRPr lang="en-US" b="0" dirty="0" smtClean="0">
              <a:solidFill>
                <a:schemeClr val="tx1">
                  <a:lumMod val="50000"/>
                  <a:lumOff val="50000"/>
                </a:schemeClr>
              </a:solidFill>
              <a:latin typeface="Segoe UI" panose="020B0502040204020203" pitchFamily="34" charset="0"/>
              <a:cs typeface="Segoe UI" panose="020B0502040204020203" pitchFamily="34" charset="0"/>
            </a:endParaRPr>
          </a:p>
          <a:p>
            <a:r>
              <a:rPr lang="en-US" b="0" dirty="0" smtClean="0">
                <a:solidFill>
                  <a:schemeClr val="tx2"/>
                </a:solidFill>
                <a:latin typeface="Segoe UI" panose="020B0502040204020203" pitchFamily="34" charset="0"/>
                <a:cs typeface="Segoe UI" panose="020B0502040204020203" pitchFamily="34" charset="0"/>
              </a:rPr>
              <a:t>The store’s </a:t>
            </a:r>
            <a:r>
              <a:rPr lang="en-US" b="0" dirty="0" smtClean="0">
                <a:solidFill>
                  <a:schemeClr val="tx2"/>
                </a:solidFill>
                <a:latin typeface="Segoe UI" panose="020B0502040204020203" pitchFamily="34" charset="0"/>
                <a:cs typeface="Segoe UI" panose="020B0502040204020203" pitchFamily="34" charset="0"/>
              </a:rPr>
              <a:t>POS provider may </a:t>
            </a:r>
            <a:r>
              <a:rPr lang="en-US" b="0" dirty="0" smtClean="0">
                <a:solidFill>
                  <a:schemeClr val="tx2"/>
                </a:solidFill>
                <a:latin typeface="Segoe UI" panose="020B0502040204020203" pitchFamily="34" charset="0"/>
                <a:cs typeface="Segoe UI" panose="020B0502040204020203" pitchFamily="34" charset="0"/>
              </a:rPr>
              <a:t>also be involved</a:t>
            </a:r>
          </a:p>
          <a:p>
            <a:pPr lvl="1"/>
            <a:r>
              <a:rPr lang="en-US" b="0" dirty="0" smtClean="0">
                <a:solidFill>
                  <a:schemeClr val="tx1">
                    <a:lumMod val="50000"/>
                    <a:lumOff val="50000"/>
                  </a:schemeClr>
                </a:solidFill>
                <a:latin typeface="Segoe UI" panose="020B0502040204020203" pitchFamily="34" charset="0"/>
                <a:cs typeface="Segoe UI" panose="020B0502040204020203" pitchFamily="34" charset="0"/>
              </a:rPr>
              <a:t>To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access metadata, correlate it to course requirements and match to student needs; as well as potentially facilitating placement of the content on the </a:t>
            </a:r>
            <a:r>
              <a:rPr lang="en-US" b="0" dirty="0" smtClean="0">
                <a:solidFill>
                  <a:schemeClr val="tx1">
                    <a:lumMod val="50000"/>
                    <a:lumOff val="50000"/>
                  </a:schemeClr>
                </a:solidFill>
                <a:latin typeface="Segoe UI" panose="020B0502040204020203" pitchFamily="34" charset="0"/>
                <a:cs typeface="Segoe UI" panose="020B0502040204020203" pitchFamily="34" charset="0"/>
              </a:rPr>
              <a:t>LMS</a:t>
            </a:r>
            <a:endParaRPr lang="en-US" b="0" dirty="0">
              <a:solidFill>
                <a:schemeClr val="tx1">
                  <a:lumMod val="50000"/>
                  <a:lumOff val="50000"/>
                </a:schemeClr>
              </a:solidFill>
              <a:latin typeface="Segoe UI" panose="020B0502040204020203" pitchFamily="34" charset="0"/>
              <a:cs typeface="Segoe UI" panose="020B0502040204020203" pitchFamily="34" charset="0"/>
            </a:endParaRPr>
          </a:p>
          <a:p>
            <a:endParaRPr lang="en-US" dirty="0"/>
          </a:p>
          <a:p>
            <a:endParaRPr lang="en-US" dirty="0"/>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32</a:t>
            </a:fld>
            <a:endParaRPr lang="en-US" dirty="0">
              <a:solidFill>
                <a:prstClr val="black">
                  <a:tint val="75000"/>
                </a:prstClr>
              </a:solidFill>
            </a:endParaRPr>
          </a:p>
        </p:txBody>
      </p:sp>
    </p:spTree>
    <p:extLst>
      <p:ext uri="{BB962C8B-B14F-4D97-AF65-F5344CB8AC3E}">
        <p14:creationId xmlns:p14="http://schemas.microsoft.com/office/powerpoint/2010/main" val="33851468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3845"/>
            <a:ext cx="11480800" cy="1143000"/>
          </a:xfrm>
        </p:spPr>
        <p:txBody>
          <a:bodyPr>
            <a:noAutofit/>
          </a:bodyPr>
          <a:lstStyle/>
          <a:p>
            <a:r>
              <a:rPr lang="en-US" dirty="0"/>
              <a:t>Financial and Contractual </a:t>
            </a:r>
            <a:r>
              <a:rPr lang="en-US" dirty="0" smtClean="0"/>
              <a:t>Process</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a:spcBef>
                <a:spcPts val="0"/>
              </a:spcBef>
            </a:pPr>
            <a:r>
              <a:rPr lang="en-US" sz="2800" b="0" dirty="0" smtClean="0">
                <a:solidFill>
                  <a:schemeClr val="tx2"/>
                </a:solidFill>
                <a:latin typeface="Segoe UI" panose="020B0502040204020203" pitchFamily="34" charset="0"/>
                <a:cs typeface="Segoe UI" panose="020B0502040204020203" pitchFamily="34" charset="0"/>
              </a:rPr>
              <a:t>Developing </a:t>
            </a:r>
            <a:r>
              <a:rPr lang="en-US" sz="2800" b="0" dirty="0">
                <a:solidFill>
                  <a:schemeClr val="tx2"/>
                </a:solidFill>
                <a:latin typeface="Segoe UI" panose="020B0502040204020203" pitchFamily="34" charset="0"/>
                <a:cs typeface="Segoe UI" panose="020B0502040204020203" pitchFamily="34" charset="0"/>
              </a:rPr>
              <a:t>process for billing and invoicing and transferring revenue from fees to the campus store to use to pay content providers.</a:t>
            </a:r>
          </a:p>
          <a:p>
            <a:pPr>
              <a:spcBef>
                <a:spcPts val="0"/>
              </a:spcBef>
            </a:pPr>
            <a:r>
              <a:rPr lang="en-US" sz="2800" b="0" dirty="0" smtClean="0">
                <a:solidFill>
                  <a:schemeClr val="tx2"/>
                </a:solidFill>
                <a:latin typeface="Segoe UI" panose="020B0502040204020203" pitchFamily="34" charset="0"/>
                <a:cs typeface="Segoe UI" panose="020B0502040204020203" pitchFamily="34" charset="0"/>
              </a:rPr>
              <a:t>Deciding </a:t>
            </a:r>
            <a:r>
              <a:rPr lang="en-US" sz="2800" b="0" dirty="0">
                <a:solidFill>
                  <a:schemeClr val="tx2"/>
                </a:solidFill>
                <a:latin typeface="Segoe UI" panose="020B0502040204020203" pitchFamily="34" charset="0"/>
                <a:cs typeface="Segoe UI" panose="020B0502040204020203" pitchFamily="34" charset="0"/>
              </a:rPr>
              <a:t>internally on the margin that the store will require to handle the transaction.</a:t>
            </a:r>
          </a:p>
          <a:p>
            <a:pPr>
              <a:spcBef>
                <a:spcPts val="0"/>
              </a:spcBef>
            </a:pPr>
            <a:r>
              <a:rPr lang="en-US" sz="2800" b="0" dirty="0" smtClean="0">
                <a:solidFill>
                  <a:schemeClr val="tx2"/>
                </a:solidFill>
                <a:latin typeface="Segoe UI" panose="020B0502040204020203" pitchFamily="34" charset="0"/>
                <a:cs typeface="Segoe UI" panose="020B0502040204020203" pitchFamily="34" charset="0"/>
              </a:rPr>
              <a:t>Management </a:t>
            </a:r>
            <a:r>
              <a:rPr lang="en-US" sz="2800" b="0" dirty="0">
                <a:solidFill>
                  <a:schemeClr val="tx2"/>
                </a:solidFill>
                <a:latin typeface="Segoe UI" panose="020B0502040204020203" pitchFamily="34" charset="0"/>
                <a:cs typeface="Segoe UI" panose="020B0502040204020203" pitchFamily="34" charset="0"/>
              </a:rPr>
              <a:t>of sell-through for contract auto renewal.</a:t>
            </a:r>
          </a:p>
          <a:p>
            <a:pPr>
              <a:spcBef>
                <a:spcPts val="0"/>
              </a:spcBef>
            </a:pPr>
            <a:r>
              <a:rPr lang="en-US" sz="2800" b="0" dirty="0" smtClean="0">
                <a:solidFill>
                  <a:schemeClr val="tx2"/>
                </a:solidFill>
                <a:latin typeface="Segoe UI" panose="020B0502040204020203" pitchFamily="34" charset="0"/>
                <a:cs typeface="Segoe UI" panose="020B0502040204020203" pitchFamily="34" charset="0"/>
              </a:rPr>
              <a:t>Any </a:t>
            </a:r>
            <a:r>
              <a:rPr lang="en-US" sz="2800" b="0" dirty="0">
                <a:solidFill>
                  <a:schemeClr val="tx2"/>
                </a:solidFill>
                <a:latin typeface="Segoe UI" panose="020B0502040204020203" pitchFamily="34" charset="0"/>
                <a:cs typeface="Segoe UI" panose="020B0502040204020203" pitchFamily="34" charset="0"/>
              </a:rPr>
              <a:t>tax submittal requirements that might be involved in selling agency content.</a:t>
            </a:r>
          </a:p>
          <a:p>
            <a:endParaRPr lang="en-US" dirty="0"/>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33</a:t>
            </a:fld>
            <a:endParaRPr lang="en-US" dirty="0">
              <a:solidFill>
                <a:prstClr val="black">
                  <a:tint val="75000"/>
                </a:prstClr>
              </a:solidFill>
            </a:endParaRPr>
          </a:p>
        </p:txBody>
      </p:sp>
    </p:spTree>
    <p:extLst>
      <p:ext uri="{BB962C8B-B14F-4D97-AF65-F5344CB8AC3E}">
        <p14:creationId xmlns:p14="http://schemas.microsoft.com/office/powerpoint/2010/main" val="37698615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5419808" y="2822523"/>
            <a:ext cx="1060704" cy="1075915"/>
            <a:chOff x="5419808" y="2822523"/>
            <a:chExt cx="1060704" cy="1075915"/>
          </a:xfrm>
        </p:grpSpPr>
        <p:sp>
          <p:nvSpPr>
            <p:cNvPr id="16" name="Flowchart: Magnetic Disk 15"/>
            <p:cNvSpPr/>
            <p:nvPr/>
          </p:nvSpPr>
          <p:spPr>
            <a:xfrm>
              <a:off x="5419808" y="3386374"/>
              <a:ext cx="1060704" cy="512064"/>
            </a:xfrm>
            <a:prstGeom prst="flowChartMagneticDisk">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mtClean="0"/>
                <a:t>VR Trans</a:t>
              </a:r>
              <a:endParaRPr lang="en-US"/>
            </a:p>
          </p:txBody>
        </p:sp>
        <p:cxnSp>
          <p:nvCxnSpPr>
            <p:cNvPr id="35" name="Straight Arrow Connector 34"/>
            <p:cNvCxnSpPr>
              <a:stCxn id="3" idx="2"/>
              <a:endCxn id="16" idx="1"/>
            </p:cNvCxnSpPr>
            <p:nvPr/>
          </p:nvCxnSpPr>
          <p:spPr>
            <a:xfrm>
              <a:off x="5945461" y="2822523"/>
              <a:ext cx="4699" cy="563851"/>
            </a:xfrm>
            <a:prstGeom prst="straightConnector1">
              <a:avLst/>
            </a:prstGeom>
            <a:ln w="38100">
              <a:solidFill>
                <a:schemeClr val="bg1">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3372302" y="1234913"/>
            <a:ext cx="5167474" cy="1608648"/>
            <a:chOff x="3372302" y="1234913"/>
            <a:chExt cx="5167474" cy="1608648"/>
          </a:xfrm>
        </p:grpSpPr>
        <p:sp>
          <p:nvSpPr>
            <p:cNvPr id="3" name="Rounded Rectangle 2"/>
            <p:cNvSpPr/>
            <p:nvPr/>
          </p:nvSpPr>
          <p:spPr>
            <a:xfrm>
              <a:off x="5220037" y="2290070"/>
              <a:ext cx="1450848" cy="532453"/>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mtClean="0"/>
                <a:t>POS</a:t>
              </a:r>
              <a:r>
                <a:rPr lang="en-US"/>
                <a:t> </a:t>
              </a:r>
              <a:r>
                <a:rPr lang="en-US" smtClean="0"/>
                <a:t>Liberty</a:t>
              </a:r>
              <a:endParaRPr lang="en-US"/>
            </a:p>
          </p:txBody>
        </p:sp>
        <p:sp>
          <p:nvSpPr>
            <p:cNvPr id="4" name="Rounded Rectangle 3"/>
            <p:cNvSpPr/>
            <p:nvPr/>
          </p:nvSpPr>
          <p:spPr>
            <a:xfrm>
              <a:off x="6995923" y="2290068"/>
              <a:ext cx="1481328" cy="532455"/>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mtClean="0"/>
                <a:t>RATEX|Pos</a:t>
              </a:r>
              <a:endParaRPr lang="en-US"/>
            </a:p>
          </p:txBody>
        </p:sp>
        <p:pic>
          <p:nvPicPr>
            <p:cNvPr id="12" name="Picture 11"/>
            <p:cNvPicPr>
              <a:picLocks noChangeAspect="1"/>
            </p:cNvPicPr>
            <p:nvPr/>
          </p:nvPicPr>
          <p:blipFill>
            <a:blip r:embed="rId3"/>
            <a:stretch>
              <a:fillRect/>
            </a:stretch>
          </p:blipFill>
          <p:spPr>
            <a:xfrm>
              <a:off x="4647903" y="1234913"/>
              <a:ext cx="778255" cy="881259"/>
            </a:xfrm>
            <a:prstGeom prst="rect">
              <a:avLst/>
            </a:prstGeom>
          </p:spPr>
        </p:pic>
        <p:sp>
          <p:nvSpPr>
            <p:cNvPr id="17" name="Rounded Rectangle 16"/>
            <p:cNvSpPr/>
            <p:nvPr/>
          </p:nvSpPr>
          <p:spPr>
            <a:xfrm>
              <a:off x="3372302" y="2286001"/>
              <a:ext cx="1450848" cy="55756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mtClean="0"/>
                <a:t>eRATEX</a:t>
              </a:r>
              <a:endParaRPr lang="en-US"/>
            </a:p>
          </p:txBody>
        </p:sp>
        <p:sp>
          <p:nvSpPr>
            <p:cNvPr id="54" name="TextBox 53"/>
            <p:cNvSpPr txBox="1"/>
            <p:nvPr/>
          </p:nvSpPr>
          <p:spPr>
            <a:xfrm>
              <a:off x="5432508" y="1725391"/>
              <a:ext cx="3107268" cy="523220"/>
            </a:xfrm>
            <a:prstGeom prst="rect">
              <a:avLst/>
            </a:prstGeom>
            <a:solidFill>
              <a:schemeClr val="bg1"/>
            </a:solidFill>
          </p:spPr>
          <p:txBody>
            <a:bodyPr wrap="square" rtlCol="0">
              <a:spAutoFit/>
            </a:bodyPr>
            <a:lstStyle/>
            <a:p>
              <a:pPr algn="ctr"/>
              <a:r>
                <a:rPr lang="en-US" sz="1400" smtClean="0"/>
                <a:t>Customer Purchases from any of our ecommerce or POS channels</a:t>
              </a:r>
              <a:endParaRPr lang="en-US" sz="1400"/>
            </a:p>
          </p:txBody>
        </p:sp>
      </p:grpSp>
      <p:grpSp>
        <p:nvGrpSpPr>
          <p:cNvPr id="34" name="Group 33"/>
          <p:cNvGrpSpPr/>
          <p:nvPr/>
        </p:nvGrpSpPr>
        <p:grpSpPr>
          <a:xfrm>
            <a:off x="3242086" y="2843561"/>
            <a:ext cx="2177722" cy="1946683"/>
            <a:chOff x="3242086" y="2843561"/>
            <a:chExt cx="2177722" cy="1946683"/>
          </a:xfrm>
        </p:grpSpPr>
        <p:sp>
          <p:nvSpPr>
            <p:cNvPr id="18" name="Rounded Rectangle 17"/>
            <p:cNvSpPr/>
            <p:nvPr/>
          </p:nvSpPr>
          <p:spPr>
            <a:xfrm>
              <a:off x="3372302" y="3359812"/>
              <a:ext cx="1450848" cy="55057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mtClean="0"/>
                <a:t>Order Fulfill</a:t>
              </a:r>
              <a:endParaRPr lang="en-US"/>
            </a:p>
          </p:txBody>
        </p:sp>
        <p:cxnSp>
          <p:nvCxnSpPr>
            <p:cNvPr id="38" name="Straight Arrow Connector 37"/>
            <p:cNvCxnSpPr>
              <a:stCxn id="17" idx="2"/>
              <a:endCxn id="18" idx="0"/>
            </p:cNvCxnSpPr>
            <p:nvPr/>
          </p:nvCxnSpPr>
          <p:spPr>
            <a:xfrm>
              <a:off x="4097726" y="2843561"/>
              <a:ext cx="0" cy="516251"/>
            </a:xfrm>
            <a:prstGeom prst="straightConnector1">
              <a:avLst/>
            </a:prstGeom>
            <a:ln w="38100">
              <a:solidFill>
                <a:schemeClr val="bg1">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18" idx="3"/>
              <a:endCxn id="16" idx="2"/>
            </p:cNvCxnSpPr>
            <p:nvPr/>
          </p:nvCxnSpPr>
          <p:spPr>
            <a:xfrm>
              <a:off x="4823150" y="3635098"/>
              <a:ext cx="596658" cy="7308"/>
            </a:xfrm>
            <a:prstGeom prst="straightConnector1">
              <a:avLst/>
            </a:prstGeom>
            <a:ln w="38100">
              <a:solidFill>
                <a:schemeClr val="bg1">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3242086" y="4051580"/>
              <a:ext cx="1879393" cy="738664"/>
            </a:xfrm>
            <a:prstGeom prst="rect">
              <a:avLst/>
            </a:prstGeom>
            <a:noFill/>
          </p:spPr>
          <p:txBody>
            <a:bodyPr wrap="square" rtlCol="0">
              <a:spAutoFit/>
            </a:bodyPr>
            <a:lstStyle/>
            <a:p>
              <a:r>
                <a:rPr lang="en-US" sz="1400" smtClean="0"/>
                <a:t>Ecommerce produces final transactions on fulfillment</a:t>
              </a:r>
              <a:endParaRPr lang="en-US" sz="1400"/>
            </a:p>
          </p:txBody>
        </p:sp>
      </p:grpSp>
      <p:grpSp>
        <p:nvGrpSpPr>
          <p:cNvPr id="36" name="Group 35"/>
          <p:cNvGrpSpPr/>
          <p:nvPr/>
        </p:nvGrpSpPr>
        <p:grpSpPr>
          <a:xfrm>
            <a:off x="5224736" y="3898438"/>
            <a:ext cx="5069281" cy="1821882"/>
            <a:chOff x="5224736" y="3898438"/>
            <a:chExt cx="5069281" cy="1821882"/>
          </a:xfrm>
        </p:grpSpPr>
        <p:sp>
          <p:nvSpPr>
            <p:cNvPr id="6" name="Rounded Rectangle 5"/>
            <p:cNvSpPr/>
            <p:nvPr/>
          </p:nvSpPr>
          <p:spPr>
            <a:xfrm>
              <a:off x="5224736" y="4602881"/>
              <a:ext cx="1450848" cy="65836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mtClean="0"/>
                <a:t>OMNI</a:t>
              </a:r>
              <a:br>
                <a:rPr lang="en-US" smtClean="0"/>
              </a:br>
              <a:r>
                <a:rPr lang="en-US" smtClean="0"/>
                <a:t>RTI</a:t>
              </a:r>
              <a:endParaRPr lang="en-US"/>
            </a:p>
          </p:txBody>
        </p:sp>
        <p:sp>
          <p:nvSpPr>
            <p:cNvPr id="7" name="Rounded Rectangle 6"/>
            <p:cNvSpPr/>
            <p:nvPr/>
          </p:nvSpPr>
          <p:spPr>
            <a:xfrm>
              <a:off x="8843169" y="4602881"/>
              <a:ext cx="1450848" cy="65836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mtClean="0"/>
                <a:t>COPIA</a:t>
              </a:r>
              <a:endParaRPr lang="en-US"/>
            </a:p>
          </p:txBody>
        </p:sp>
        <p:cxnSp>
          <p:nvCxnSpPr>
            <p:cNvPr id="29" name="Straight Arrow Connector 28"/>
            <p:cNvCxnSpPr>
              <a:stCxn id="16" idx="3"/>
              <a:endCxn id="6" idx="0"/>
            </p:cNvCxnSpPr>
            <p:nvPr/>
          </p:nvCxnSpPr>
          <p:spPr>
            <a:xfrm>
              <a:off x="5950160" y="3898438"/>
              <a:ext cx="0" cy="704443"/>
            </a:xfrm>
            <a:prstGeom prst="straightConnector1">
              <a:avLst/>
            </a:prstGeom>
            <a:ln w="38100">
              <a:solidFill>
                <a:schemeClr val="bg1">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1"/>
              <a:endCxn id="6" idx="3"/>
            </p:cNvCxnSpPr>
            <p:nvPr/>
          </p:nvCxnSpPr>
          <p:spPr>
            <a:xfrm flipH="1">
              <a:off x="6675584" y="4932065"/>
              <a:ext cx="2167585" cy="0"/>
            </a:xfrm>
            <a:prstGeom prst="straightConnector1">
              <a:avLst/>
            </a:prstGeom>
            <a:ln w="38100">
              <a:solidFill>
                <a:schemeClr val="bg1">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822524" y="4981656"/>
              <a:ext cx="1879393" cy="738664"/>
            </a:xfrm>
            <a:prstGeom prst="rect">
              <a:avLst/>
            </a:prstGeom>
            <a:noFill/>
          </p:spPr>
          <p:txBody>
            <a:bodyPr wrap="square" rtlCol="0">
              <a:spAutoFit/>
            </a:bodyPr>
            <a:lstStyle/>
            <a:p>
              <a:r>
                <a:rPr lang="en-US" sz="1400" smtClean="0"/>
                <a:t>OMNI rest API requests and receives PIN for specific digital content</a:t>
              </a:r>
              <a:endParaRPr lang="en-US" sz="1400"/>
            </a:p>
          </p:txBody>
        </p:sp>
      </p:grpSp>
      <p:grpSp>
        <p:nvGrpSpPr>
          <p:cNvPr id="39" name="Group 38"/>
          <p:cNvGrpSpPr/>
          <p:nvPr/>
        </p:nvGrpSpPr>
        <p:grpSpPr>
          <a:xfrm>
            <a:off x="1712976" y="5359926"/>
            <a:ext cx="4767536" cy="1129457"/>
            <a:chOff x="1712976" y="5359926"/>
            <a:chExt cx="4767536" cy="1129457"/>
          </a:xfrm>
        </p:grpSpPr>
        <p:sp>
          <p:nvSpPr>
            <p:cNvPr id="14" name="Flowchart: Magnetic Disk 13"/>
            <p:cNvSpPr/>
            <p:nvPr/>
          </p:nvSpPr>
          <p:spPr>
            <a:xfrm>
              <a:off x="5419808" y="5897213"/>
              <a:ext cx="1060704" cy="512064"/>
            </a:xfrm>
            <a:prstGeom prst="flowChartMagneticDisk">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mtClean="0"/>
                <a:t>VRPins</a:t>
              </a:r>
              <a:endParaRPr lang="en-US"/>
            </a:p>
          </p:txBody>
        </p:sp>
        <p:cxnSp>
          <p:nvCxnSpPr>
            <p:cNvPr id="44" name="Straight Arrow Connector 43"/>
            <p:cNvCxnSpPr/>
            <p:nvPr/>
          </p:nvCxnSpPr>
          <p:spPr>
            <a:xfrm>
              <a:off x="5950160" y="5359926"/>
              <a:ext cx="0" cy="537287"/>
            </a:xfrm>
            <a:prstGeom prst="straightConnector1">
              <a:avLst/>
            </a:prstGeom>
            <a:ln w="38100">
              <a:solidFill>
                <a:schemeClr val="bg1">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712976" y="5750719"/>
              <a:ext cx="3972008" cy="738664"/>
            </a:xfrm>
            <a:prstGeom prst="rect">
              <a:avLst/>
            </a:prstGeom>
            <a:noFill/>
          </p:spPr>
          <p:txBody>
            <a:bodyPr wrap="square" rtlCol="0">
              <a:spAutoFit/>
            </a:bodyPr>
            <a:lstStyle/>
            <a:p>
              <a:r>
                <a:rPr lang="en-US" sz="1400" smtClean="0"/>
                <a:t>OMNI Records request and PIN associated with supplier and sales transactions for future billing reconciliation and customer service</a:t>
              </a:r>
              <a:endParaRPr lang="en-US" sz="1400"/>
            </a:p>
          </p:txBody>
        </p:sp>
      </p:grpSp>
      <p:grpSp>
        <p:nvGrpSpPr>
          <p:cNvPr id="40" name="Group 39"/>
          <p:cNvGrpSpPr/>
          <p:nvPr/>
        </p:nvGrpSpPr>
        <p:grpSpPr>
          <a:xfrm>
            <a:off x="647999" y="1675544"/>
            <a:ext cx="5302161" cy="3585705"/>
            <a:chOff x="647999" y="1675544"/>
            <a:chExt cx="5302161" cy="3585705"/>
          </a:xfrm>
        </p:grpSpPr>
        <p:grpSp>
          <p:nvGrpSpPr>
            <p:cNvPr id="22" name="Group 21"/>
            <p:cNvGrpSpPr/>
            <p:nvPr/>
          </p:nvGrpSpPr>
          <p:grpSpPr>
            <a:xfrm>
              <a:off x="1521416" y="4017665"/>
              <a:ext cx="1043166" cy="585216"/>
              <a:chOff x="5808738" y="5913120"/>
              <a:chExt cx="1043166" cy="585216"/>
            </a:xfrm>
          </p:grpSpPr>
          <p:sp>
            <p:nvSpPr>
              <p:cNvPr id="20" name="Rectangle 19"/>
              <p:cNvSpPr/>
              <p:nvPr/>
            </p:nvSpPr>
            <p:spPr>
              <a:xfrm flipV="1">
                <a:off x="5815584" y="5913120"/>
                <a:ext cx="1036320" cy="58521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1" name="Isosceles Triangle 20"/>
              <p:cNvSpPr/>
              <p:nvPr/>
            </p:nvSpPr>
            <p:spPr>
              <a:xfrm flipV="1">
                <a:off x="5808738" y="5938415"/>
                <a:ext cx="1036320" cy="377952"/>
              </a:xfrm>
              <a:prstGeom prst="triangl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grpSp>
        <p:cxnSp>
          <p:nvCxnSpPr>
            <p:cNvPr id="24" name="Elbow Connector 23"/>
            <p:cNvCxnSpPr>
              <a:stCxn id="6" idx="2"/>
              <a:endCxn id="20" idx="0"/>
            </p:cNvCxnSpPr>
            <p:nvPr/>
          </p:nvCxnSpPr>
          <p:spPr>
            <a:xfrm rot="5400000" flipH="1">
              <a:off x="3669107" y="2980196"/>
              <a:ext cx="658368" cy="3903738"/>
            </a:xfrm>
            <a:prstGeom prst="bentConnector3">
              <a:avLst>
                <a:gd name="adj1" fmla="val -34722"/>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21" idx="3"/>
              <a:endCxn id="12" idx="1"/>
            </p:cNvCxnSpPr>
            <p:nvPr/>
          </p:nvCxnSpPr>
          <p:spPr>
            <a:xfrm rot="5400000" flipH="1" flipV="1">
              <a:off x="2160031" y="1555089"/>
              <a:ext cx="2367417" cy="2608327"/>
            </a:xfrm>
            <a:prstGeom prst="bentConnector2">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47999" y="2525389"/>
              <a:ext cx="1226641" cy="1384995"/>
            </a:xfrm>
            <a:prstGeom prst="rect">
              <a:avLst/>
            </a:prstGeom>
            <a:noFill/>
          </p:spPr>
          <p:txBody>
            <a:bodyPr wrap="square" rtlCol="0">
              <a:spAutoFit/>
            </a:bodyPr>
            <a:lstStyle/>
            <a:p>
              <a:r>
                <a:rPr lang="en-US" sz="1400" smtClean="0"/>
                <a:t>Email sent to customer with link to COPIA site and including required PIN</a:t>
              </a:r>
              <a:endParaRPr lang="en-US" sz="1400"/>
            </a:p>
          </p:txBody>
        </p:sp>
      </p:grpSp>
      <p:grpSp>
        <p:nvGrpSpPr>
          <p:cNvPr id="42" name="Group 41"/>
          <p:cNvGrpSpPr/>
          <p:nvPr/>
        </p:nvGrpSpPr>
        <p:grpSpPr>
          <a:xfrm>
            <a:off x="5426158" y="1611088"/>
            <a:ext cx="6174385" cy="3835512"/>
            <a:chOff x="5426158" y="1611088"/>
            <a:chExt cx="6174385" cy="3835512"/>
          </a:xfrm>
        </p:grpSpPr>
        <p:cxnSp>
          <p:nvCxnSpPr>
            <p:cNvPr id="46" name="Elbow Connector 45"/>
            <p:cNvCxnSpPr>
              <a:stCxn id="12" idx="3"/>
              <a:endCxn id="7" idx="0"/>
            </p:cNvCxnSpPr>
            <p:nvPr/>
          </p:nvCxnSpPr>
          <p:spPr>
            <a:xfrm>
              <a:off x="5426158" y="1675543"/>
              <a:ext cx="4142435" cy="2927338"/>
            </a:xfrm>
            <a:prstGeom prst="bentConnector2">
              <a:avLst/>
            </a:prstGeom>
            <a:ln w="381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53" name="Picture 52"/>
            <p:cNvPicPr>
              <a:picLocks noChangeAspect="1"/>
            </p:cNvPicPr>
            <p:nvPr/>
          </p:nvPicPr>
          <p:blipFill rotWithShape="1">
            <a:blip r:embed="rId4">
              <a:extLst>
                <a:ext uri="{28A0092B-C50C-407E-A947-70E740481C1C}">
                  <a14:useLocalDpi xmlns:a14="http://schemas.microsoft.com/office/drawing/2010/main" val="0"/>
                </a:ext>
              </a:extLst>
            </a:blip>
            <a:srcRect l="18780" r="18410"/>
            <a:stretch/>
          </p:blipFill>
          <p:spPr>
            <a:xfrm>
              <a:off x="10527576" y="4420912"/>
              <a:ext cx="966355" cy="1025688"/>
            </a:xfrm>
            <a:prstGeom prst="rect">
              <a:avLst/>
            </a:prstGeom>
          </p:spPr>
        </p:pic>
        <p:sp>
          <p:nvSpPr>
            <p:cNvPr id="59" name="TextBox 58"/>
            <p:cNvSpPr txBox="1"/>
            <p:nvPr/>
          </p:nvSpPr>
          <p:spPr>
            <a:xfrm>
              <a:off x="9662936" y="1611088"/>
              <a:ext cx="1937607" cy="1169551"/>
            </a:xfrm>
            <a:prstGeom prst="rect">
              <a:avLst/>
            </a:prstGeom>
            <a:noFill/>
          </p:spPr>
          <p:txBody>
            <a:bodyPr wrap="square" rtlCol="0">
              <a:spAutoFit/>
            </a:bodyPr>
            <a:lstStyle/>
            <a:p>
              <a:r>
                <a:rPr lang="en-US" sz="1400" smtClean="0"/>
                <a:t>Customer links to COPIA site and uses site credentials to access content.  May need to setup user first time.</a:t>
              </a:r>
              <a:endParaRPr lang="en-US" sz="1400"/>
            </a:p>
          </p:txBody>
        </p:sp>
      </p:grpSp>
      <p:grpSp>
        <p:nvGrpSpPr>
          <p:cNvPr id="37" name="Group 36"/>
          <p:cNvGrpSpPr/>
          <p:nvPr/>
        </p:nvGrpSpPr>
        <p:grpSpPr>
          <a:xfrm>
            <a:off x="5960950" y="2822524"/>
            <a:ext cx="3469864" cy="1626028"/>
            <a:chOff x="5960950" y="2822524"/>
            <a:chExt cx="3469864" cy="1626028"/>
          </a:xfrm>
        </p:grpSpPr>
        <p:cxnSp>
          <p:nvCxnSpPr>
            <p:cNvPr id="49" name="Elbow Connector 48"/>
            <p:cNvCxnSpPr>
              <a:stCxn id="4" idx="2"/>
            </p:cNvCxnSpPr>
            <p:nvPr/>
          </p:nvCxnSpPr>
          <p:spPr>
            <a:xfrm rot="5400000">
              <a:off x="6123182" y="2660292"/>
              <a:ext cx="1451174" cy="1775637"/>
            </a:xfrm>
            <a:prstGeom prst="bentConnector2">
              <a:avLst/>
            </a:prstGeom>
            <a:ln w="38100">
              <a:solidFill>
                <a:schemeClr val="bg1">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7874366" y="2848114"/>
              <a:ext cx="1556448" cy="1600438"/>
            </a:xfrm>
            <a:prstGeom prst="rect">
              <a:avLst/>
            </a:prstGeom>
            <a:noFill/>
          </p:spPr>
          <p:txBody>
            <a:bodyPr wrap="square" rtlCol="0">
              <a:spAutoFit/>
            </a:bodyPr>
            <a:lstStyle/>
            <a:p>
              <a:r>
                <a:rPr lang="en-US" sz="1400" smtClean="0"/>
                <a:t>POSJ uses API to get PIN to include on receipt in addition to server side management of VR Pins and EMAILS</a:t>
              </a:r>
              <a:endParaRPr lang="en-US" sz="1400"/>
            </a:p>
          </p:txBody>
        </p:sp>
      </p:grpSp>
      <p:sp>
        <p:nvSpPr>
          <p:cNvPr id="26" name="Title 25"/>
          <p:cNvSpPr>
            <a:spLocks noGrp="1"/>
          </p:cNvSpPr>
          <p:nvPr>
            <p:ph type="title"/>
          </p:nvPr>
        </p:nvSpPr>
        <p:spPr/>
        <p:txBody>
          <a:bodyPr>
            <a:normAutofit fontScale="90000"/>
          </a:bodyPr>
          <a:lstStyle/>
          <a:p>
            <a:r>
              <a:rPr lang="en-US" dirty="0"/>
              <a:t>Interface Diagram</a:t>
            </a:r>
          </a:p>
        </p:txBody>
      </p:sp>
    </p:spTree>
    <p:extLst>
      <p:ext uri="{BB962C8B-B14F-4D97-AF65-F5344CB8AC3E}">
        <p14:creationId xmlns:p14="http://schemas.microsoft.com/office/powerpoint/2010/main" val="3286687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endParaRPr lang="en-US" sz="4000" dirty="0" smtClean="0"/>
          </a:p>
          <a:p>
            <a:pPr marL="0" indent="0">
              <a:buNone/>
            </a:pPr>
            <a:endParaRPr lang="en-US" sz="4000" dirty="0"/>
          </a:p>
          <a:p>
            <a:pPr marL="0" indent="0" algn="ctr">
              <a:buNone/>
            </a:pPr>
            <a:r>
              <a:rPr lang="en-US" sz="4000" dirty="0" smtClean="0"/>
              <a:t>Conclusion</a:t>
            </a:r>
            <a:endParaRPr lang="en-US" sz="4000" dirty="0"/>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35</a:t>
            </a:fld>
            <a:endParaRPr lang="en-US" dirty="0">
              <a:solidFill>
                <a:prstClr val="black">
                  <a:tint val="75000"/>
                </a:prstClr>
              </a:solidFill>
            </a:endParaRPr>
          </a:p>
        </p:txBody>
      </p:sp>
    </p:spTree>
    <p:extLst>
      <p:ext uri="{BB962C8B-B14F-4D97-AF65-F5344CB8AC3E}">
        <p14:creationId xmlns:p14="http://schemas.microsoft.com/office/powerpoint/2010/main" val="21323636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sz="4400" b="0" dirty="0">
                <a:solidFill>
                  <a:schemeClr val="tx1"/>
                </a:solidFill>
                <a:effectLst/>
                <a:latin typeface="Calibri" panose="020F0502020204030204" pitchFamily="34" charset="0"/>
              </a:rPr>
              <a:t>What have we learned so far?</a:t>
            </a:r>
          </a:p>
        </p:txBody>
      </p:sp>
      <p:sp>
        <p:nvSpPr>
          <p:cNvPr id="3" name="Content Placeholder 2"/>
          <p:cNvSpPr>
            <a:spLocks noGrp="1"/>
          </p:cNvSpPr>
          <p:nvPr>
            <p:ph idx="1"/>
          </p:nvPr>
        </p:nvSpPr>
        <p:spPr>
          <a:xfrm>
            <a:off x="306444" y="1303623"/>
            <a:ext cx="11352155" cy="4525963"/>
          </a:xfrm>
        </p:spPr>
        <p:txBody>
          <a:bodyPr>
            <a:noAutofit/>
          </a:bodyPr>
          <a:lstStyle/>
          <a:p>
            <a:pPr>
              <a:spcBef>
                <a:spcPts val="0"/>
              </a:spcBef>
            </a:pPr>
            <a:r>
              <a:rPr lang="en-US" sz="2800" b="0" dirty="0">
                <a:solidFill>
                  <a:schemeClr val="tx2"/>
                </a:solidFill>
                <a:latin typeface="Segoe UI" panose="020B0502040204020203" pitchFamily="34" charset="0"/>
                <a:cs typeface="Segoe UI" panose="020B0502040204020203" pitchFamily="34" charset="0"/>
              </a:rPr>
              <a:t>No infrastructure </a:t>
            </a:r>
            <a:r>
              <a:rPr lang="en-US" sz="2800" b="0" dirty="0" smtClean="0">
                <a:solidFill>
                  <a:schemeClr val="tx2"/>
                </a:solidFill>
                <a:latin typeface="Segoe UI" panose="020B0502040204020203" pitchFamily="34" charset="0"/>
                <a:cs typeface="Segoe UI" panose="020B0502040204020203" pitchFamily="34" charset="0"/>
              </a:rPr>
              <a:t>currently exists </a:t>
            </a:r>
            <a:r>
              <a:rPr lang="en-US" sz="2800" b="0" dirty="0">
                <a:solidFill>
                  <a:schemeClr val="tx2"/>
                </a:solidFill>
                <a:latin typeface="Segoe UI" panose="020B0502040204020203" pitchFamily="34" charset="0"/>
                <a:cs typeface="Segoe UI" panose="020B0502040204020203" pitchFamily="34" charset="0"/>
              </a:rPr>
              <a:t>to handle integration of digital content through campus systems</a:t>
            </a:r>
          </a:p>
          <a:p>
            <a:pPr>
              <a:spcBef>
                <a:spcPts val="0"/>
              </a:spcBef>
            </a:pPr>
            <a:r>
              <a:rPr lang="en-US" sz="2800" b="0" dirty="0">
                <a:solidFill>
                  <a:schemeClr val="tx2"/>
                </a:solidFill>
                <a:latin typeface="Segoe UI" panose="020B0502040204020203" pitchFamily="34" charset="0"/>
                <a:cs typeface="Segoe UI" panose="020B0502040204020203" pitchFamily="34" charset="0"/>
              </a:rPr>
              <a:t>Lots of hand-holding </a:t>
            </a:r>
            <a:r>
              <a:rPr lang="en-US" sz="2800" b="0" dirty="0" smtClean="0">
                <a:solidFill>
                  <a:schemeClr val="tx2"/>
                </a:solidFill>
                <a:latin typeface="Segoe UI" panose="020B0502040204020203" pitchFamily="34" charset="0"/>
                <a:cs typeface="Segoe UI" panose="020B0502040204020203" pitchFamily="34" charset="0"/>
              </a:rPr>
              <a:t>required for initial implementation</a:t>
            </a:r>
            <a:endParaRPr lang="en-US" sz="2800" b="0" dirty="0">
              <a:solidFill>
                <a:schemeClr val="tx2"/>
              </a:solidFill>
              <a:latin typeface="Segoe UI" panose="020B0502040204020203" pitchFamily="34" charset="0"/>
              <a:cs typeface="Segoe UI" panose="020B0502040204020203" pitchFamily="34" charset="0"/>
            </a:endParaRPr>
          </a:p>
          <a:p>
            <a:pPr lvl="1">
              <a:spcBef>
                <a:spcPts val="0"/>
              </a:spcBef>
            </a:pPr>
            <a:r>
              <a:rPr lang="en-US" sz="2400" b="0" dirty="0">
                <a:solidFill>
                  <a:schemeClr val="tx1">
                    <a:lumMod val="50000"/>
                    <a:lumOff val="50000"/>
                  </a:schemeClr>
                </a:solidFill>
                <a:latin typeface="Segoe UI" panose="020B0502040204020203" pitchFamily="34" charset="0"/>
                <a:cs typeface="Segoe UI" panose="020B0502040204020203" pitchFamily="34" charset="0"/>
              </a:rPr>
              <a:t>Publishers, Campus IT, Faculty/Instructors</a:t>
            </a:r>
          </a:p>
          <a:p>
            <a:pPr>
              <a:spcBef>
                <a:spcPts val="0"/>
              </a:spcBef>
            </a:pPr>
            <a:r>
              <a:rPr lang="en-US" sz="2800" b="0" dirty="0">
                <a:solidFill>
                  <a:schemeClr val="tx2"/>
                </a:solidFill>
                <a:latin typeface="Segoe UI" panose="020B0502040204020203" pitchFamily="34" charset="0"/>
                <a:cs typeface="Segoe UI" panose="020B0502040204020203" pitchFamily="34" charset="0"/>
              </a:rPr>
              <a:t>Very important to set and manage expectations</a:t>
            </a:r>
          </a:p>
          <a:p>
            <a:pPr>
              <a:spcBef>
                <a:spcPts val="0"/>
              </a:spcBef>
            </a:pPr>
            <a:r>
              <a:rPr lang="en-US" sz="2800" b="0" dirty="0">
                <a:solidFill>
                  <a:schemeClr val="tx2"/>
                </a:solidFill>
                <a:latin typeface="Segoe UI" panose="020B0502040204020203" pitchFamily="34" charset="0"/>
                <a:cs typeface="Segoe UI" panose="020B0502040204020203" pitchFamily="34" charset="0"/>
              </a:rPr>
              <a:t>Training and communicating essential</a:t>
            </a:r>
          </a:p>
          <a:p>
            <a:pPr>
              <a:spcBef>
                <a:spcPts val="0"/>
              </a:spcBef>
            </a:pPr>
            <a:r>
              <a:rPr lang="en-US" sz="2800" b="0" dirty="0">
                <a:solidFill>
                  <a:schemeClr val="tx2"/>
                </a:solidFill>
                <a:latin typeface="Segoe UI" panose="020B0502040204020203" pitchFamily="34" charset="0"/>
                <a:cs typeface="Segoe UI" panose="020B0502040204020203" pitchFamily="34" charset="0"/>
              </a:rPr>
              <a:t>All about culture change</a:t>
            </a:r>
          </a:p>
          <a:p>
            <a:pPr lvl="1">
              <a:spcBef>
                <a:spcPts val="0"/>
              </a:spcBef>
            </a:pPr>
            <a:r>
              <a:rPr lang="en-US" sz="2400" b="0" dirty="0">
                <a:solidFill>
                  <a:schemeClr val="tx1">
                    <a:lumMod val="50000"/>
                    <a:lumOff val="50000"/>
                  </a:schemeClr>
                </a:solidFill>
                <a:latin typeface="Segoe UI" panose="020B0502040204020203" pitchFamily="34" charset="0"/>
                <a:cs typeface="Segoe UI" panose="020B0502040204020203" pitchFamily="34" charset="0"/>
              </a:rPr>
              <a:t>New products</a:t>
            </a:r>
          </a:p>
          <a:p>
            <a:pPr lvl="1">
              <a:spcBef>
                <a:spcPts val="0"/>
              </a:spcBef>
            </a:pPr>
            <a:r>
              <a:rPr lang="en-US" sz="2400" b="0" dirty="0">
                <a:solidFill>
                  <a:schemeClr val="tx1">
                    <a:lumMod val="50000"/>
                    <a:lumOff val="50000"/>
                  </a:schemeClr>
                </a:solidFill>
                <a:latin typeface="Segoe UI" panose="020B0502040204020203" pitchFamily="34" charset="0"/>
                <a:cs typeface="Segoe UI" panose="020B0502040204020203" pitchFamily="34" charset="0"/>
              </a:rPr>
              <a:t>Including cost into fees and tuition</a:t>
            </a:r>
          </a:p>
          <a:p>
            <a:pPr>
              <a:spcBef>
                <a:spcPts val="0"/>
              </a:spcBef>
            </a:pPr>
            <a:r>
              <a:rPr lang="en-US" sz="2800" b="0" dirty="0" smtClean="0">
                <a:solidFill>
                  <a:schemeClr val="tx2"/>
                </a:solidFill>
                <a:latin typeface="Segoe UI" panose="020B0502040204020203" pitchFamily="34" charset="0"/>
                <a:cs typeface="Segoe UI" panose="020B0502040204020203" pitchFamily="34" charset="0"/>
              </a:rPr>
              <a:t>Success breeds success</a:t>
            </a:r>
            <a:endParaRPr lang="en-US" sz="2800" b="0" dirty="0">
              <a:solidFill>
                <a:schemeClr val="tx2"/>
              </a:solidFill>
              <a:latin typeface="Segoe UI" panose="020B0502040204020203" pitchFamily="34" charset="0"/>
              <a:cs typeface="Segoe UI" panose="020B0502040204020203" pitchFamily="34" charset="0"/>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b="4923"/>
          <a:stretch/>
        </p:blipFill>
        <p:spPr>
          <a:xfrm>
            <a:off x="7391400" y="3657600"/>
            <a:ext cx="4151402" cy="2960266"/>
          </a:xfrm>
          <a:prstGeom prst="rect">
            <a:avLst/>
          </a:prstGeom>
        </p:spPr>
      </p:pic>
    </p:spTree>
    <p:extLst>
      <p:ext uri="{BB962C8B-B14F-4D97-AF65-F5344CB8AC3E}">
        <p14:creationId xmlns:p14="http://schemas.microsoft.com/office/powerpoint/2010/main" val="3386973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a:t>
            </a:r>
            <a:endParaRPr lang="en-US"/>
          </a:p>
        </p:txBody>
      </p:sp>
      <p:sp>
        <p:nvSpPr>
          <p:cNvPr id="3" name="Slide Number Placeholder 2"/>
          <p:cNvSpPr>
            <a:spLocks noGrp="1"/>
          </p:cNvSpPr>
          <p:nvPr>
            <p:ph type="sldNum" sz="quarter" idx="11"/>
          </p:nvPr>
        </p:nvSpPr>
        <p:spPr/>
        <p:txBody>
          <a:bodyPr/>
          <a:lstStyle/>
          <a:p>
            <a:fld id="{CB36F73C-76D9-43E6-BAA0-B5C4274F1B36}" type="slidenum">
              <a:rPr lang="en-US" smtClean="0">
                <a:solidFill>
                  <a:prstClr val="white">
                    <a:lumMod val="85000"/>
                  </a:prstClr>
                </a:solidFill>
              </a:rPr>
              <a:pPr/>
              <a:t>37</a:t>
            </a:fld>
            <a:endParaRPr lang="en-US" dirty="0">
              <a:solidFill>
                <a:prstClr val="white">
                  <a:lumMod val="85000"/>
                </a:prstClr>
              </a:solidFill>
            </a:endParaRPr>
          </a:p>
        </p:txBody>
      </p:sp>
      <p:pic>
        <p:nvPicPr>
          <p:cNvPr id="5" name="Picture 4"/>
          <p:cNvPicPr>
            <a:picLocks noChangeAspect="1"/>
          </p:cNvPicPr>
          <p:nvPr/>
        </p:nvPicPr>
        <p:blipFill>
          <a:blip r:embed="rId2"/>
          <a:stretch>
            <a:fillRect/>
          </a:stretch>
        </p:blipFill>
        <p:spPr>
          <a:xfrm>
            <a:off x="4876800" y="1905000"/>
            <a:ext cx="2349367" cy="3781425"/>
          </a:xfrm>
          <a:prstGeom prst="rect">
            <a:avLst/>
          </a:prstGeom>
        </p:spPr>
      </p:pic>
    </p:spTree>
    <p:extLst>
      <p:ext uri="{BB962C8B-B14F-4D97-AF65-F5344CB8AC3E}">
        <p14:creationId xmlns:p14="http://schemas.microsoft.com/office/powerpoint/2010/main" val="1394154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B36F73C-76D9-43E6-BAA0-B5C4274F1B36}" type="slidenum">
              <a:rPr lang="en-US" smtClean="0">
                <a:solidFill>
                  <a:prstClr val="white">
                    <a:lumMod val="85000"/>
                  </a:prstClr>
                </a:solidFill>
              </a:rPr>
              <a:pPr/>
              <a:t>38</a:t>
            </a:fld>
            <a:endParaRPr lang="en-US" dirty="0">
              <a:solidFill>
                <a:prstClr val="white">
                  <a:lumMod val="85000"/>
                </a:prstClr>
              </a:solidFill>
            </a:endParaRPr>
          </a:p>
        </p:txBody>
      </p:sp>
      <p:sp>
        <p:nvSpPr>
          <p:cNvPr id="2" name="TextBox 1"/>
          <p:cNvSpPr txBox="1"/>
          <p:nvPr/>
        </p:nvSpPr>
        <p:spPr>
          <a:xfrm>
            <a:off x="3124200" y="1676400"/>
            <a:ext cx="4556055" cy="1107996"/>
          </a:xfrm>
          <a:prstGeom prst="rect">
            <a:avLst/>
          </a:prstGeom>
          <a:noFill/>
        </p:spPr>
        <p:txBody>
          <a:bodyPr wrap="none" rtlCol="0">
            <a:spAutoFit/>
          </a:bodyPr>
          <a:lstStyle/>
          <a:p>
            <a:r>
              <a:rPr lang="en-US" sz="6600" dirty="0" smtClean="0">
                <a:solidFill>
                  <a:srgbClr val="5B9BD5"/>
                </a:solidFill>
              </a:rPr>
              <a:t>THANK YOU!</a:t>
            </a:r>
            <a:endParaRPr lang="en-US" sz="6600" dirty="0">
              <a:solidFill>
                <a:srgbClr val="5B9BD5"/>
              </a:solidFill>
            </a:endParaRPr>
          </a:p>
        </p:txBody>
      </p:sp>
      <p:pic>
        <p:nvPicPr>
          <p:cNvPr id="4" name="Picture 4" descr="http://www.dartmouth.edu/~tenyearreport/dartmouth-enduring/photos/legacy.jpg"/>
          <p:cNvPicPr>
            <a:picLocks noChangeAspect="1" noChangeArrowheads="1"/>
          </p:cNvPicPr>
          <p:nvPr/>
        </p:nvPicPr>
        <p:blipFill rotWithShape="1">
          <a:blip r:embed="rId2" cstate="print"/>
          <a:srcRect l="1557" r="19069" b="8717"/>
          <a:stretch/>
        </p:blipFill>
        <p:spPr bwMode="auto">
          <a:xfrm>
            <a:off x="-152400" y="2676902"/>
            <a:ext cx="12207698" cy="4087092"/>
          </a:xfrm>
          <a:prstGeom prst="rect">
            <a:avLst/>
          </a:prstGeom>
          <a:noFill/>
        </p:spPr>
      </p:pic>
    </p:spTree>
    <p:extLst>
      <p:ext uri="{BB962C8B-B14F-4D97-AF65-F5344CB8AC3E}">
        <p14:creationId xmlns:p14="http://schemas.microsoft.com/office/powerpoint/2010/main" val="1601035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Content Placeholder 2"/>
          <p:cNvSpPr txBox="1">
            <a:spLocks/>
          </p:cNvSpPr>
          <p:nvPr/>
        </p:nvSpPr>
        <p:spPr>
          <a:xfrm>
            <a:off x="1710266" y="931333"/>
            <a:ext cx="8229600" cy="5410200"/>
          </a:xfrm>
          <a:prstGeom prst="rect">
            <a:avLst/>
          </a:prstGeom>
        </p:spPr>
        <p:txBody>
          <a:bodyPr/>
          <a:lstStyle/>
          <a:p>
            <a:pPr marL="342900" indent="-342900">
              <a:spcBef>
                <a:spcPct val="20000"/>
              </a:spcBef>
              <a:buFont typeface="Arial" pitchFamily="34" charset="0"/>
              <a:buChar char="•"/>
              <a:defRPr/>
            </a:pPr>
            <a:endParaRPr lang="en-US" b="1" dirty="0">
              <a:latin typeface="Arial" pitchFamily="34" charset="0"/>
              <a:cs typeface="Arial" pitchFamily="34" charset="0"/>
            </a:endParaRPr>
          </a:p>
          <a:p>
            <a:pPr marL="342900" indent="-342900">
              <a:spcBef>
                <a:spcPct val="20000"/>
              </a:spcBef>
              <a:buFont typeface="Arial" pitchFamily="34" charset="0"/>
              <a:buChar char="•"/>
              <a:defRPr/>
            </a:pPr>
            <a:endParaRPr lang="en-US" b="1" dirty="0">
              <a:latin typeface="Arial" pitchFamily="34" charset="0"/>
              <a:cs typeface="Arial" pitchFamily="34" charset="0"/>
            </a:endParaRPr>
          </a:p>
          <a:p>
            <a:pPr marL="742950" lvl="1" indent="-285750">
              <a:spcBef>
                <a:spcPct val="20000"/>
              </a:spcBef>
              <a:buFont typeface="Arial" pitchFamily="34" charset="0"/>
              <a:buChar char="–"/>
              <a:defRPr/>
            </a:pPr>
            <a:endParaRPr lang="en-US" sz="2000" dirty="0"/>
          </a:p>
          <a:p>
            <a:pPr marL="342900" indent="-342900">
              <a:spcBef>
                <a:spcPct val="20000"/>
              </a:spcBef>
              <a:defRPr/>
            </a:pPr>
            <a:endParaRPr lang="en-US" sz="3200" dirty="0"/>
          </a:p>
        </p:txBody>
      </p:sp>
      <p:sp>
        <p:nvSpPr>
          <p:cNvPr id="12" name="Rectangle 11"/>
          <p:cNvSpPr/>
          <p:nvPr/>
        </p:nvSpPr>
        <p:spPr>
          <a:xfrm>
            <a:off x="533400" y="931333"/>
            <a:ext cx="10744200" cy="5262979"/>
          </a:xfrm>
          <a:prstGeom prst="rect">
            <a:avLst/>
          </a:prstGeom>
          <a:solidFill>
            <a:schemeClr val="bg1"/>
          </a:solidFill>
        </p:spPr>
        <p:txBody>
          <a:bodyPr wrap="square">
            <a:spAutoFit/>
          </a:bodyPr>
          <a:lstStyle/>
          <a:p>
            <a:pPr marL="398463" indent="-398463">
              <a:buFont typeface="Arial" panose="020B0604020202020204" pitchFamily="34" charset="0"/>
              <a:buChar char="•"/>
            </a:pPr>
            <a:r>
              <a:rPr lang="en-US" sz="2400" dirty="0">
                <a:solidFill>
                  <a:schemeClr val="accent1"/>
                </a:solidFill>
                <a:latin typeface="Segoe UI" panose="020B0502040204020203" pitchFamily="34" charset="0"/>
                <a:cs typeface="Segoe UI" panose="020B0502040204020203" pitchFamily="34" charset="0"/>
              </a:rPr>
              <a:t>Digital </a:t>
            </a:r>
            <a:r>
              <a:rPr lang="en-US" sz="2400" dirty="0" smtClean="0">
                <a:solidFill>
                  <a:schemeClr val="accent1"/>
                </a:solidFill>
                <a:latin typeface="Segoe UI" panose="020B0502040204020203" pitchFamily="34" charset="0"/>
                <a:cs typeface="Segoe UI" panose="020B0502040204020203" pitchFamily="34" charset="0"/>
              </a:rPr>
              <a:t>content will continue to be distributed in multiple formats under a </a:t>
            </a:r>
            <a:r>
              <a:rPr lang="en-US" sz="2400" dirty="0" smtClean="0">
                <a:solidFill>
                  <a:schemeClr val="accent1"/>
                </a:solidFill>
                <a:latin typeface="Segoe UI" panose="020B0502040204020203" pitchFamily="34" charset="0"/>
                <a:cs typeface="Segoe UI" panose="020B0502040204020203" pitchFamily="34" charset="0"/>
              </a:rPr>
              <a:t>variety of business models</a:t>
            </a:r>
            <a:endParaRPr lang="en-US" sz="2400" dirty="0">
              <a:solidFill>
                <a:schemeClr val="accent1"/>
              </a:solidFill>
              <a:latin typeface="Segoe UI" panose="020B0502040204020203" pitchFamily="34" charset="0"/>
              <a:cs typeface="Segoe UI" panose="020B0502040204020203" pitchFamily="34" charset="0"/>
            </a:endParaRPr>
          </a:p>
          <a:p>
            <a:pPr marL="855663" lvl="1" indent="-398463">
              <a:buFont typeface="Arial" panose="020B0604020202020204" pitchFamily="34" charset="0"/>
              <a:buChar char="•"/>
            </a:pPr>
            <a:r>
              <a:rPr lang="en-US" sz="2000" dirty="0">
                <a:solidFill>
                  <a:schemeClr val="tx1">
                    <a:lumMod val="50000"/>
                    <a:lumOff val="50000"/>
                  </a:schemeClr>
                </a:solidFill>
                <a:latin typeface="Segoe UI" panose="020B0502040204020203" pitchFamily="34" charset="0"/>
                <a:cs typeface="Segoe UI" panose="020B0502040204020203" pitchFamily="34" charset="0"/>
              </a:rPr>
              <a:t>No one </a:t>
            </a:r>
            <a:r>
              <a:rPr lang="en-US" sz="2000" dirty="0" smtClean="0">
                <a:solidFill>
                  <a:schemeClr val="tx1">
                    <a:lumMod val="50000"/>
                    <a:lumOff val="50000"/>
                  </a:schemeClr>
                </a:solidFill>
                <a:latin typeface="Segoe UI" panose="020B0502040204020203" pitchFamily="34" charset="0"/>
                <a:cs typeface="Segoe UI" panose="020B0502040204020203" pitchFamily="34" charset="0"/>
              </a:rPr>
              <a:t>device</a:t>
            </a:r>
            <a:r>
              <a:rPr lang="en-US" sz="2000" dirty="0">
                <a:solidFill>
                  <a:schemeClr val="tx1">
                    <a:lumMod val="50000"/>
                    <a:lumOff val="50000"/>
                  </a:schemeClr>
                </a:solidFill>
                <a:latin typeface="Segoe UI" panose="020B0502040204020203" pitchFamily="34" charset="0"/>
                <a:cs typeface="Segoe UI" panose="020B0502040204020203" pitchFamily="34" charset="0"/>
              </a:rPr>
              <a:t>, format, publisher or business model will be able to fully satisfy complex evolving student, faculty, and institutional needs.</a:t>
            </a:r>
          </a:p>
          <a:p>
            <a:pPr marL="398463" indent="-398463">
              <a:buFont typeface="Arial" panose="020B0604020202020204" pitchFamily="34" charset="0"/>
              <a:buChar char="•"/>
            </a:pPr>
            <a:r>
              <a:rPr lang="en-US" sz="2400" dirty="0" smtClean="0">
                <a:solidFill>
                  <a:schemeClr val="accent1"/>
                </a:solidFill>
                <a:latin typeface="Segoe UI" panose="020B0502040204020203" pitchFamily="34" charset="0"/>
                <a:cs typeface="Segoe UI" panose="020B0502040204020203" pitchFamily="34" charset="0"/>
              </a:rPr>
              <a:t>While </a:t>
            </a:r>
            <a:r>
              <a:rPr lang="en-US" sz="2400" dirty="0" smtClean="0">
                <a:solidFill>
                  <a:schemeClr val="accent1"/>
                </a:solidFill>
                <a:latin typeface="Segoe UI" panose="020B0502040204020203" pitchFamily="34" charset="0"/>
                <a:cs typeface="Segoe UI" panose="020B0502040204020203" pitchFamily="34" charset="0"/>
              </a:rPr>
              <a:t>institution </a:t>
            </a:r>
            <a:r>
              <a:rPr lang="en-US" sz="2400" dirty="0" smtClean="0">
                <a:solidFill>
                  <a:schemeClr val="accent1"/>
                </a:solidFill>
                <a:latin typeface="Segoe UI" panose="020B0502040204020203" pitchFamily="34" charset="0"/>
                <a:cs typeface="Segoe UI" panose="020B0502040204020203" pitchFamily="34" charset="0"/>
              </a:rPr>
              <a:t>control over adoptions will </a:t>
            </a:r>
            <a:r>
              <a:rPr lang="en-US" sz="2400" dirty="0">
                <a:solidFill>
                  <a:schemeClr val="accent1"/>
                </a:solidFill>
                <a:latin typeface="Segoe UI" panose="020B0502040204020203" pitchFamily="34" charset="0"/>
                <a:cs typeface="Segoe UI" panose="020B0502040204020203" pitchFamily="34" charset="0"/>
              </a:rPr>
              <a:t>increase, faculty will </a:t>
            </a:r>
            <a:r>
              <a:rPr lang="en-US" sz="2400" dirty="0" smtClean="0">
                <a:solidFill>
                  <a:schemeClr val="accent1"/>
                </a:solidFill>
                <a:latin typeface="Segoe UI" panose="020B0502040204020203" pitchFamily="34" charset="0"/>
                <a:cs typeface="Segoe UI" panose="020B0502040204020203" pitchFamily="34" charset="0"/>
              </a:rPr>
              <a:t>continue </a:t>
            </a:r>
            <a:r>
              <a:rPr lang="en-US" sz="2400" dirty="0">
                <a:solidFill>
                  <a:schemeClr val="accent1"/>
                </a:solidFill>
                <a:latin typeface="Segoe UI" panose="020B0502040204020203" pitchFamily="34" charset="0"/>
                <a:cs typeface="Segoe UI" panose="020B0502040204020203" pitchFamily="34" charset="0"/>
              </a:rPr>
              <a:t>to </a:t>
            </a:r>
            <a:r>
              <a:rPr lang="en-US" sz="2400" dirty="0" smtClean="0">
                <a:solidFill>
                  <a:schemeClr val="accent1"/>
                </a:solidFill>
                <a:latin typeface="Segoe UI" panose="020B0502040204020203" pitchFamily="34" charset="0"/>
                <a:cs typeface="Segoe UI" panose="020B0502040204020203" pitchFamily="34" charset="0"/>
              </a:rPr>
              <a:t>be the primary decision maker over content</a:t>
            </a:r>
            <a:endParaRPr lang="en-US" sz="2400" dirty="0">
              <a:solidFill>
                <a:schemeClr val="accent1"/>
              </a:solidFill>
              <a:latin typeface="Segoe UI" panose="020B0502040204020203" pitchFamily="34" charset="0"/>
              <a:cs typeface="Segoe UI" panose="020B0502040204020203" pitchFamily="34" charset="0"/>
            </a:endParaRPr>
          </a:p>
          <a:p>
            <a:pPr marL="398463" indent="-398463">
              <a:buFont typeface="Arial" panose="020B0604020202020204" pitchFamily="34" charset="0"/>
              <a:buChar char="•"/>
            </a:pPr>
            <a:r>
              <a:rPr lang="en-US" sz="2400" dirty="0" smtClean="0">
                <a:solidFill>
                  <a:schemeClr val="accent1"/>
                </a:solidFill>
                <a:latin typeface="Segoe UI" panose="020B0502040204020203" pitchFamily="34" charset="0"/>
                <a:cs typeface="Segoe UI" panose="020B0502040204020203" pitchFamily="34" charset="0"/>
              </a:rPr>
              <a:t>The use of open source content will increase significantly, however t</a:t>
            </a:r>
            <a:r>
              <a:rPr lang="en-US" sz="2400" dirty="0" smtClean="0">
                <a:solidFill>
                  <a:schemeClr val="accent1"/>
                </a:solidFill>
                <a:latin typeface="Segoe UI" panose="020B0502040204020203" pitchFamily="34" charset="0"/>
                <a:cs typeface="Segoe UI" panose="020B0502040204020203" pitchFamily="34" charset="0"/>
              </a:rPr>
              <a:t>he major publishers will continue to own delivery of the largest share of higher education content</a:t>
            </a:r>
            <a:endParaRPr lang="en-US" sz="2400" dirty="0">
              <a:solidFill>
                <a:schemeClr val="accent1"/>
              </a:solidFill>
              <a:latin typeface="Segoe UI" panose="020B0502040204020203" pitchFamily="34" charset="0"/>
              <a:cs typeface="Segoe UI" panose="020B0502040204020203" pitchFamily="34" charset="0"/>
            </a:endParaRPr>
          </a:p>
          <a:p>
            <a:pPr marL="398463" indent="-398463">
              <a:buFont typeface="Arial" panose="020B0604020202020204" pitchFamily="34" charset="0"/>
              <a:buChar char="•"/>
            </a:pPr>
            <a:r>
              <a:rPr lang="en-US" sz="2400" dirty="0" smtClean="0">
                <a:solidFill>
                  <a:schemeClr val="accent1"/>
                </a:solidFill>
                <a:latin typeface="Segoe UI" panose="020B0502040204020203" pitchFamily="34" charset="0"/>
                <a:cs typeface="Segoe UI" panose="020B0502040204020203" pitchFamily="34" charset="0"/>
              </a:rPr>
              <a:t>Given </a:t>
            </a:r>
            <a:r>
              <a:rPr lang="en-US" sz="2400" dirty="0">
                <a:solidFill>
                  <a:schemeClr val="accent1"/>
                </a:solidFill>
                <a:latin typeface="Segoe UI" panose="020B0502040204020203" pitchFamily="34" charset="0"/>
                <a:cs typeface="Segoe UI" panose="020B0502040204020203" pitchFamily="34" charset="0"/>
              </a:rPr>
              <a:t>the complexity of moving from print to digital, the compelling opportunity is to be the organization that integrates and monetizes publisher content, faculty needs, student access, financial transactions and campus technology. </a:t>
            </a:r>
          </a:p>
          <a:p>
            <a:pPr marL="398463" indent="-398463">
              <a:buFont typeface="Arial" panose="020B0604020202020204" pitchFamily="34" charset="0"/>
              <a:buChar char="•"/>
            </a:pPr>
            <a:r>
              <a:rPr lang="en-US" sz="2400" dirty="0" smtClean="0">
                <a:solidFill>
                  <a:schemeClr val="accent1"/>
                </a:solidFill>
                <a:latin typeface="Segoe UI" panose="020B0502040204020203" pitchFamily="34" charset="0"/>
                <a:cs typeface="Segoe UI" panose="020B0502040204020203" pitchFamily="34" charset="0"/>
              </a:rPr>
              <a:t>Independent college stores are in </a:t>
            </a:r>
            <a:r>
              <a:rPr lang="en-US" sz="2400" dirty="0">
                <a:solidFill>
                  <a:schemeClr val="accent1"/>
                </a:solidFill>
                <a:latin typeface="Segoe UI" panose="020B0502040204020203" pitchFamily="34" charset="0"/>
                <a:cs typeface="Segoe UI" panose="020B0502040204020203" pitchFamily="34" charset="0"/>
              </a:rPr>
              <a:t>the best position to play this </a:t>
            </a:r>
            <a:r>
              <a:rPr lang="en-US" sz="2400" dirty="0" smtClean="0">
                <a:solidFill>
                  <a:schemeClr val="accent1"/>
                </a:solidFill>
                <a:latin typeface="Segoe UI" panose="020B0502040204020203" pitchFamily="34" charset="0"/>
                <a:cs typeface="Segoe UI" panose="020B0502040204020203" pitchFamily="34" charset="0"/>
              </a:rPr>
              <a:t>role</a:t>
            </a:r>
            <a:r>
              <a:rPr lang="en-US" sz="2400" dirty="0">
                <a:solidFill>
                  <a:schemeClr val="accent1"/>
                </a:solidFill>
                <a:latin typeface="Segoe UI" panose="020B0502040204020203" pitchFamily="34" charset="0"/>
                <a:cs typeface="Segoe UI" panose="020B0502040204020203" pitchFamily="34" charset="0"/>
              </a:rPr>
              <a:t>.</a:t>
            </a:r>
          </a:p>
        </p:txBody>
      </p:sp>
      <p:sp>
        <p:nvSpPr>
          <p:cNvPr id="4" name="Title 3"/>
          <p:cNvSpPr>
            <a:spLocks noGrp="1"/>
          </p:cNvSpPr>
          <p:nvPr>
            <p:ph type="title"/>
          </p:nvPr>
        </p:nvSpPr>
        <p:spPr/>
        <p:txBody>
          <a:bodyPr>
            <a:normAutofit/>
          </a:bodyPr>
          <a:lstStyle/>
          <a:p>
            <a:r>
              <a:rPr lang="en-US" sz="4800" b="0" dirty="0" smtClean="0">
                <a:solidFill>
                  <a:schemeClr val="tx1"/>
                </a:solidFill>
                <a:effectLst/>
                <a:latin typeface="Calibri" panose="020F0502020204030204" pitchFamily="34" charset="0"/>
              </a:rPr>
              <a:t>Our Assumptions</a:t>
            </a:r>
            <a:endParaRPr lang="en-US" sz="4800" b="0" dirty="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2071675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solidFill>
            <a:schemeClr val="bg1"/>
          </a:solidFill>
        </p:spPr>
        <p:txBody>
          <a:bodyPr>
            <a:noAutofit/>
          </a:bodyPr>
          <a:lstStyle/>
          <a:p>
            <a:pPr algn="ctr"/>
            <a:r>
              <a:rPr lang="en-US" b="0" dirty="0" smtClean="0">
                <a:solidFill>
                  <a:schemeClr val="bg1"/>
                </a:solidFill>
                <a:effectLst/>
              </a:rPr>
              <a:t>In other words: We simplify and manage the digital transaction for our customers</a:t>
            </a:r>
            <a:endParaRPr lang="en-US" b="0" dirty="0">
              <a:solidFill>
                <a:schemeClr val="bg1"/>
              </a:solidFill>
              <a:effectLst/>
            </a:endParaRPr>
          </a:p>
        </p:txBody>
      </p:sp>
      <p:grpSp>
        <p:nvGrpSpPr>
          <p:cNvPr id="2" name="Group 38"/>
          <p:cNvGrpSpPr/>
          <p:nvPr/>
        </p:nvGrpSpPr>
        <p:grpSpPr>
          <a:xfrm>
            <a:off x="5794653" y="3352800"/>
            <a:ext cx="5552340" cy="3165310"/>
            <a:chOff x="657484" y="1143000"/>
            <a:chExt cx="8029316" cy="4953000"/>
          </a:xfrm>
        </p:grpSpPr>
        <p:grpSp>
          <p:nvGrpSpPr>
            <p:cNvPr id="4" name="Group 37"/>
            <p:cNvGrpSpPr/>
            <p:nvPr/>
          </p:nvGrpSpPr>
          <p:grpSpPr>
            <a:xfrm>
              <a:off x="657484" y="1143000"/>
              <a:ext cx="8029316" cy="4953000"/>
              <a:chOff x="419100" y="1143000"/>
              <a:chExt cx="8029316" cy="4953000"/>
            </a:xfrm>
          </p:grpSpPr>
          <p:pic>
            <p:nvPicPr>
              <p:cNvPr id="40962" name="Picture 2" descr="https://si0.twimg.com/profile_images/3152788379/7d33e5dd055039c08e102040303174df.jpeg"/>
              <p:cNvPicPr>
                <a:picLocks noChangeAspect="1" noChangeArrowheads="1"/>
              </p:cNvPicPr>
              <p:nvPr/>
            </p:nvPicPr>
            <p:blipFill>
              <a:blip r:embed="rId3" cstate="print"/>
              <a:srcRect/>
              <a:stretch>
                <a:fillRect/>
              </a:stretch>
            </p:blipFill>
            <p:spPr bwMode="auto">
              <a:xfrm>
                <a:off x="7391400" y="1143000"/>
                <a:ext cx="990600" cy="990600"/>
              </a:xfrm>
              <a:prstGeom prst="rect">
                <a:avLst/>
              </a:prstGeom>
              <a:noFill/>
            </p:spPr>
          </p:pic>
          <p:grpSp>
            <p:nvGrpSpPr>
              <p:cNvPr id="29" name="Group 36"/>
              <p:cNvGrpSpPr/>
              <p:nvPr/>
            </p:nvGrpSpPr>
            <p:grpSpPr>
              <a:xfrm>
                <a:off x="419100" y="1269027"/>
                <a:ext cx="8029316" cy="4826973"/>
                <a:chOff x="419100" y="1269027"/>
                <a:chExt cx="8029316" cy="4826973"/>
              </a:xfrm>
            </p:grpSpPr>
            <p:pic>
              <p:nvPicPr>
                <p:cNvPr id="40966" name="Picture 6" descr="http://blogs.msdn.com/cfs-file.ashx/__key/communityserver-blogs-components-weblogfiles/00-00-01-44-28-metablogapi/3806.moodle_5F00_7402B142.jpg"/>
                <p:cNvPicPr>
                  <a:picLocks noChangeAspect="1" noChangeArrowheads="1"/>
                </p:cNvPicPr>
                <p:nvPr/>
              </p:nvPicPr>
              <p:blipFill>
                <a:blip r:embed="rId4" cstate="print"/>
                <a:srcRect/>
                <a:stretch>
                  <a:fillRect/>
                </a:stretch>
              </p:blipFill>
              <p:spPr bwMode="auto">
                <a:xfrm>
                  <a:off x="811319" y="3580269"/>
                  <a:ext cx="1657350" cy="796389"/>
                </a:xfrm>
                <a:prstGeom prst="rect">
                  <a:avLst/>
                </a:prstGeom>
                <a:noFill/>
              </p:spPr>
            </p:pic>
            <p:grpSp>
              <p:nvGrpSpPr>
                <p:cNvPr id="30" name="Group 35"/>
                <p:cNvGrpSpPr/>
                <p:nvPr/>
              </p:nvGrpSpPr>
              <p:grpSpPr>
                <a:xfrm>
                  <a:off x="419100" y="1269027"/>
                  <a:ext cx="8029316" cy="4826973"/>
                  <a:chOff x="419100" y="1269027"/>
                  <a:chExt cx="8029316" cy="4826973"/>
                </a:xfrm>
              </p:grpSpPr>
              <p:pic>
                <p:nvPicPr>
                  <p:cNvPr id="40972" name="Picture 12" descr="https://encrypted-tbn3.gstatic.com/images?q=tbn:ANd9GcQ3vSC9pbqvGuAR3yoNjerlHkZl18Mcl1SGjmMY5hNe5iUMWlDO"/>
                  <p:cNvPicPr>
                    <a:picLocks noChangeAspect="1" noChangeArrowheads="1"/>
                  </p:cNvPicPr>
                  <p:nvPr/>
                </p:nvPicPr>
                <p:blipFill>
                  <a:blip r:embed="rId5" cstate="print"/>
                  <a:srcRect/>
                  <a:stretch>
                    <a:fillRect/>
                  </a:stretch>
                </p:blipFill>
                <p:spPr bwMode="auto">
                  <a:xfrm>
                    <a:off x="2542707" y="5103621"/>
                    <a:ext cx="2200275" cy="517991"/>
                  </a:xfrm>
                  <a:prstGeom prst="rect">
                    <a:avLst/>
                  </a:prstGeom>
                  <a:noFill/>
                </p:spPr>
              </p:pic>
              <p:grpSp>
                <p:nvGrpSpPr>
                  <p:cNvPr id="31" name="Group 34"/>
                  <p:cNvGrpSpPr/>
                  <p:nvPr/>
                </p:nvGrpSpPr>
                <p:grpSpPr>
                  <a:xfrm>
                    <a:off x="419100" y="1269027"/>
                    <a:ext cx="8029316" cy="4826973"/>
                    <a:chOff x="609600" y="1269027"/>
                    <a:chExt cx="8029316" cy="4826973"/>
                  </a:xfrm>
                </p:grpSpPr>
                <p:pic>
                  <p:nvPicPr>
                    <p:cNvPr id="40968" name="Picture 8" descr="http://cdn.canadianprivateequity.com/wp-content/uploads/desire2learn.jpg"/>
                    <p:cNvPicPr>
                      <a:picLocks noChangeAspect="1" noChangeArrowheads="1"/>
                    </p:cNvPicPr>
                    <p:nvPr/>
                  </p:nvPicPr>
                  <p:blipFill>
                    <a:blip r:embed="rId6" cstate="print"/>
                    <a:srcRect/>
                    <a:stretch>
                      <a:fillRect/>
                    </a:stretch>
                  </p:blipFill>
                  <p:spPr bwMode="auto">
                    <a:xfrm>
                      <a:off x="637916" y="4366012"/>
                      <a:ext cx="1866900" cy="1070357"/>
                    </a:xfrm>
                    <a:prstGeom prst="rect">
                      <a:avLst/>
                    </a:prstGeom>
                    <a:noFill/>
                  </p:spPr>
                </p:pic>
                <p:grpSp>
                  <p:nvGrpSpPr>
                    <p:cNvPr id="7168" name="Group 28"/>
                    <p:cNvGrpSpPr/>
                    <p:nvPr/>
                  </p:nvGrpSpPr>
                  <p:grpSpPr>
                    <a:xfrm>
                      <a:off x="609600" y="1269027"/>
                      <a:ext cx="8029316" cy="4826973"/>
                      <a:chOff x="68043" y="1269027"/>
                      <a:chExt cx="8029316" cy="4826973"/>
                    </a:xfrm>
                  </p:grpSpPr>
                  <p:pic>
                    <p:nvPicPr>
                      <p:cNvPr id="5" name="Picture 10" descr="http://www.respondus.com/PIX/pearson-mylabs.gif"/>
                      <p:cNvPicPr>
                        <a:picLocks noChangeAspect="1" noChangeArrowheads="1"/>
                      </p:cNvPicPr>
                      <p:nvPr/>
                    </p:nvPicPr>
                    <p:blipFill>
                      <a:blip r:embed="rId7" cstate="print"/>
                      <a:srcRect/>
                      <a:stretch>
                        <a:fillRect/>
                      </a:stretch>
                    </p:blipFill>
                    <p:spPr bwMode="auto">
                      <a:xfrm>
                        <a:off x="2329551" y="4297505"/>
                        <a:ext cx="1705263" cy="603686"/>
                      </a:xfrm>
                      <a:prstGeom prst="rect">
                        <a:avLst/>
                      </a:prstGeom>
                      <a:noFill/>
                      <a:ln w="9525">
                        <a:noFill/>
                        <a:miter lim="800000"/>
                        <a:headEnd/>
                        <a:tailEnd/>
                      </a:ln>
                    </p:spPr>
                  </p:pic>
                  <p:pic>
                    <p:nvPicPr>
                      <p:cNvPr id="8" name="Picture 3"/>
                      <p:cNvPicPr>
                        <a:picLocks noChangeAspect="1" noChangeArrowheads="1"/>
                      </p:cNvPicPr>
                      <p:nvPr/>
                    </p:nvPicPr>
                    <p:blipFill>
                      <a:blip r:embed="rId8" cstate="print"/>
                      <a:srcRect/>
                      <a:stretch>
                        <a:fillRect/>
                      </a:stretch>
                    </p:blipFill>
                    <p:spPr bwMode="auto">
                      <a:xfrm>
                        <a:off x="68043" y="5549781"/>
                        <a:ext cx="1648499" cy="317619"/>
                      </a:xfrm>
                      <a:prstGeom prst="rect">
                        <a:avLst/>
                      </a:prstGeom>
                      <a:noFill/>
                      <a:ln w="9525">
                        <a:noFill/>
                        <a:miter lim="800000"/>
                        <a:headEnd/>
                        <a:tailEnd/>
                      </a:ln>
                      <a:effectLst/>
                    </p:spPr>
                  </p:pic>
                  <p:pic>
                    <p:nvPicPr>
                      <p:cNvPr id="9" name="Picture 4"/>
                      <p:cNvPicPr>
                        <a:picLocks noChangeAspect="1" noChangeArrowheads="1"/>
                      </p:cNvPicPr>
                      <p:nvPr/>
                    </p:nvPicPr>
                    <p:blipFill>
                      <a:blip r:embed="rId9" cstate="print"/>
                      <a:srcRect/>
                      <a:stretch>
                        <a:fillRect/>
                      </a:stretch>
                    </p:blipFill>
                    <p:spPr bwMode="auto">
                      <a:xfrm>
                        <a:off x="4755448" y="3932538"/>
                        <a:ext cx="2066943" cy="1178519"/>
                      </a:xfrm>
                      <a:prstGeom prst="rect">
                        <a:avLst/>
                      </a:prstGeom>
                      <a:noFill/>
                      <a:ln w="9525">
                        <a:noFill/>
                        <a:miter lim="800000"/>
                        <a:headEnd/>
                        <a:tailEnd/>
                      </a:ln>
                      <a:effectLst/>
                    </p:spPr>
                  </p:pic>
                  <p:pic>
                    <p:nvPicPr>
                      <p:cNvPr id="10" name="Picture 5"/>
                      <p:cNvPicPr>
                        <a:picLocks noChangeAspect="1" noChangeArrowheads="1"/>
                      </p:cNvPicPr>
                      <p:nvPr/>
                    </p:nvPicPr>
                    <p:blipFill>
                      <a:blip r:embed="rId10" cstate="print"/>
                      <a:srcRect/>
                      <a:stretch>
                        <a:fillRect/>
                      </a:stretch>
                    </p:blipFill>
                    <p:spPr bwMode="auto">
                      <a:xfrm>
                        <a:off x="6656101" y="5677296"/>
                        <a:ext cx="1441258" cy="418704"/>
                      </a:xfrm>
                      <a:prstGeom prst="rect">
                        <a:avLst/>
                      </a:prstGeom>
                      <a:noFill/>
                      <a:ln w="9525">
                        <a:noFill/>
                        <a:miter lim="800000"/>
                        <a:headEnd/>
                        <a:tailEnd/>
                      </a:ln>
                      <a:effectLst/>
                    </p:spPr>
                  </p:pic>
                  <p:pic>
                    <p:nvPicPr>
                      <p:cNvPr id="11" name="Picture 6"/>
                      <p:cNvPicPr>
                        <a:picLocks noChangeAspect="1" noChangeArrowheads="1"/>
                      </p:cNvPicPr>
                      <p:nvPr/>
                    </p:nvPicPr>
                    <p:blipFill>
                      <a:blip r:embed="rId11" cstate="print"/>
                      <a:srcRect/>
                      <a:stretch>
                        <a:fillRect/>
                      </a:stretch>
                    </p:blipFill>
                    <p:spPr bwMode="auto">
                      <a:xfrm>
                        <a:off x="4867716" y="2324100"/>
                        <a:ext cx="910434" cy="896036"/>
                      </a:xfrm>
                      <a:prstGeom prst="rect">
                        <a:avLst/>
                      </a:prstGeom>
                      <a:noFill/>
                      <a:ln w="9525">
                        <a:noFill/>
                        <a:miter lim="800000"/>
                        <a:headEnd/>
                        <a:tailEnd/>
                      </a:ln>
                      <a:effectLst/>
                    </p:spPr>
                  </p:pic>
                  <p:pic>
                    <p:nvPicPr>
                      <p:cNvPr id="12" name="Picture 7"/>
                      <p:cNvPicPr>
                        <a:picLocks noChangeAspect="1" noChangeArrowheads="1"/>
                      </p:cNvPicPr>
                      <p:nvPr/>
                    </p:nvPicPr>
                    <p:blipFill>
                      <a:blip r:embed="rId12" cstate="print"/>
                      <a:srcRect/>
                      <a:stretch>
                        <a:fillRect/>
                      </a:stretch>
                    </p:blipFill>
                    <p:spPr bwMode="auto">
                      <a:xfrm>
                        <a:off x="2572677" y="2543515"/>
                        <a:ext cx="1857117" cy="588536"/>
                      </a:xfrm>
                      <a:prstGeom prst="rect">
                        <a:avLst/>
                      </a:prstGeom>
                      <a:noFill/>
                      <a:ln w="9525">
                        <a:noFill/>
                        <a:miter lim="800000"/>
                        <a:headEnd/>
                        <a:tailEnd/>
                      </a:ln>
                      <a:effectLst/>
                    </p:spPr>
                  </p:pic>
                  <p:pic>
                    <p:nvPicPr>
                      <p:cNvPr id="14" name="Picture 9"/>
                      <p:cNvPicPr>
                        <a:picLocks noChangeAspect="1" noChangeArrowheads="1"/>
                      </p:cNvPicPr>
                      <p:nvPr/>
                    </p:nvPicPr>
                    <p:blipFill>
                      <a:blip r:embed="rId13" cstate="print"/>
                      <a:srcRect/>
                      <a:stretch>
                        <a:fillRect/>
                      </a:stretch>
                    </p:blipFill>
                    <p:spPr bwMode="auto">
                      <a:xfrm>
                        <a:off x="198660" y="1269027"/>
                        <a:ext cx="2180554" cy="386295"/>
                      </a:xfrm>
                      <a:prstGeom prst="rect">
                        <a:avLst/>
                      </a:prstGeom>
                      <a:noFill/>
                      <a:ln w="9525">
                        <a:noFill/>
                        <a:miter lim="800000"/>
                        <a:headEnd/>
                        <a:tailEnd/>
                      </a:ln>
                      <a:effectLst/>
                    </p:spPr>
                  </p:pic>
                  <p:pic>
                    <p:nvPicPr>
                      <p:cNvPr id="15" name="Picture 10"/>
                      <p:cNvPicPr>
                        <a:picLocks noChangeAspect="1" noChangeArrowheads="1"/>
                      </p:cNvPicPr>
                      <p:nvPr/>
                    </p:nvPicPr>
                    <p:blipFill>
                      <a:blip r:embed="rId14" cstate="print"/>
                      <a:srcRect/>
                      <a:stretch>
                        <a:fillRect/>
                      </a:stretch>
                    </p:blipFill>
                    <p:spPr bwMode="auto">
                      <a:xfrm>
                        <a:off x="4876800" y="5029200"/>
                        <a:ext cx="2730053" cy="463551"/>
                      </a:xfrm>
                      <a:prstGeom prst="rect">
                        <a:avLst/>
                      </a:prstGeom>
                      <a:noFill/>
                      <a:ln w="9525">
                        <a:noFill/>
                        <a:miter lim="800000"/>
                        <a:headEnd/>
                        <a:tailEnd/>
                      </a:ln>
                      <a:effectLst/>
                    </p:spPr>
                  </p:pic>
                  <p:pic>
                    <p:nvPicPr>
                      <p:cNvPr id="17" name="Picture 12"/>
                      <p:cNvPicPr>
                        <a:picLocks noChangeAspect="1" noChangeArrowheads="1"/>
                      </p:cNvPicPr>
                      <p:nvPr/>
                    </p:nvPicPr>
                    <p:blipFill>
                      <a:blip r:embed="rId15" cstate="print"/>
                      <a:srcRect/>
                      <a:stretch>
                        <a:fillRect/>
                      </a:stretch>
                    </p:blipFill>
                    <p:spPr bwMode="auto">
                      <a:xfrm>
                        <a:off x="477359" y="2514600"/>
                        <a:ext cx="1176253" cy="524802"/>
                      </a:xfrm>
                      <a:prstGeom prst="rect">
                        <a:avLst/>
                      </a:prstGeom>
                      <a:noFill/>
                      <a:ln w="9525">
                        <a:noFill/>
                        <a:miter lim="800000"/>
                        <a:headEnd/>
                        <a:tailEnd/>
                      </a:ln>
                      <a:effectLst/>
                    </p:spPr>
                  </p:pic>
                  <p:pic>
                    <p:nvPicPr>
                      <p:cNvPr id="18" name="Picture 13"/>
                      <p:cNvPicPr>
                        <a:picLocks noChangeAspect="1" noChangeArrowheads="1"/>
                      </p:cNvPicPr>
                      <p:nvPr/>
                    </p:nvPicPr>
                    <p:blipFill>
                      <a:blip r:embed="rId16" cstate="print"/>
                      <a:srcRect/>
                      <a:stretch>
                        <a:fillRect/>
                      </a:stretch>
                    </p:blipFill>
                    <p:spPr bwMode="auto">
                      <a:xfrm>
                        <a:off x="3101310" y="3573604"/>
                        <a:ext cx="3395849" cy="388796"/>
                      </a:xfrm>
                      <a:prstGeom prst="rect">
                        <a:avLst/>
                      </a:prstGeom>
                      <a:noFill/>
                      <a:ln w="9525">
                        <a:noFill/>
                        <a:miter lim="800000"/>
                        <a:headEnd/>
                        <a:tailEnd/>
                      </a:ln>
                      <a:effectLst/>
                    </p:spPr>
                  </p:pic>
                  <p:pic>
                    <p:nvPicPr>
                      <p:cNvPr id="19" name="Picture 14"/>
                      <p:cNvPicPr>
                        <a:picLocks noChangeAspect="1" noChangeArrowheads="1"/>
                      </p:cNvPicPr>
                      <p:nvPr/>
                    </p:nvPicPr>
                    <p:blipFill>
                      <a:blip r:embed="rId17" cstate="print"/>
                      <a:srcRect/>
                      <a:stretch>
                        <a:fillRect/>
                      </a:stretch>
                    </p:blipFill>
                    <p:spPr bwMode="auto">
                      <a:xfrm>
                        <a:off x="3077361" y="1448075"/>
                        <a:ext cx="1774348" cy="742172"/>
                      </a:xfrm>
                      <a:prstGeom prst="rect">
                        <a:avLst/>
                      </a:prstGeom>
                      <a:noFill/>
                      <a:ln w="9525">
                        <a:noFill/>
                        <a:miter lim="800000"/>
                        <a:headEnd/>
                        <a:tailEnd/>
                      </a:ln>
                      <a:effectLst/>
                    </p:spPr>
                  </p:pic>
                  <p:pic>
                    <p:nvPicPr>
                      <p:cNvPr id="20" name="Picture 15"/>
                      <p:cNvPicPr>
                        <a:picLocks noChangeAspect="1" noChangeArrowheads="1"/>
                      </p:cNvPicPr>
                      <p:nvPr/>
                    </p:nvPicPr>
                    <p:blipFill>
                      <a:blip r:embed="rId18" cstate="print"/>
                      <a:srcRect/>
                      <a:stretch>
                        <a:fillRect/>
                      </a:stretch>
                    </p:blipFill>
                    <p:spPr bwMode="auto">
                      <a:xfrm>
                        <a:off x="5201759" y="1371600"/>
                        <a:ext cx="1744443" cy="497889"/>
                      </a:xfrm>
                      <a:prstGeom prst="rect">
                        <a:avLst/>
                      </a:prstGeom>
                      <a:noFill/>
                      <a:ln w="9525">
                        <a:noFill/>
                        <a:miter lim="800000"/>
                        <a:headEnd/>
                        <a:tailEnd/>
                      </a:ln>
                      <a:effectLst/>
                    </p:spPr>
                  </p:pic>
                  <p:pic>
                    <p:nvPicPr>
                      <p:cNvPr id="21" name="Picture 16"/>
                      <p:cNvPicPr>
                        <a:picLocks noChangeAspect="1" noChangeArrowheads="1"/>
                      </p:cNvPicPr>
                      <p:nvPr/>
                    </p:nvPicPr>
                    <p:blipFill>
                      <a:blip r:embed="rId19" cstate="print"/>
                      <a:srcRect/>
                      <a:stretch>
                        <a:fillRect/>
                      </a:stretch>
                    </p:blipFill>
                    <p:spPr bwMode="auto">
                      <a:xfrm>
                        <a:off x="725740" y="1847964"/>
                        <a:ext cx="1981604" cy="580363"/>
                      </a:xfrm>
                      <a:prstGeom prst="rect">
                        <a:avLst/>
                      </a:prstGeom>
                      <a:noFill/>
                      <a:ln w="9525">
                        <a:noFill/>
                        <a:miter lim="800000"/>
                        <a:headEnd/>
                        <a:tailEnd/>
                      </a:ln>
                      <a:effectLst/>
                    </p:spPr>
                  </p:pic>
                  <p:pic>
                    <p:nvPicPr>
                      <p:cNvPr id="27" name="Picture 26" descr="untitled.bmp"/>
                      <p:cNvPicPr>
                        <a:picLocks noChangeAspect="1"/>
                      </p:cNvPicPr>
                      <p:nvPr/>
                    </p:nvPicPr>
                    <p:blipFill>
                      <a:blip r:embed="rId20" cstate="print"/>
                      <a:stretch>
                        <a:fillRect/>
                      </a:stretch>
                    </p:blipFill>
                    <p:spPr>
                      <a:xfrm>
                        <a:off x="96359" y="3200400"/>
                        <a:ext cx="1995175" cy="359661"/>
                      </a:xfrm>
                      <a:prstGeom prst="rect">
                        <a:avLst/>
                      </a:prstGeom>
                    </p:spPr>
                  </p:pic>
                </p:grpSp>
                <p:pic>
                  <p:nvPicPr>
                    <p:cNvPr id="40974" name="Picture 14" descr="http://www.corporatefinancebook.co.uk/images/wileyPLUS_large.png"/>
                    <p:cNvPicPr>
                      <a:picLocks noChangeAspect="1" noChangeArrowheads="1"/>
                    </p:cNvPicPr>
                    <p:nvPr/>
                  </p:nvPicPr>
                  <p:blipFill>
                    <a:blip r:embed="rId21" cstate="print"/>
                    <a:srcRect/>
                    <a:stretch>
                      <a:fillRect/>
                    </a:stretch>
                  </p:blipFill>
                  <p:spPr bwMode="auto">
                    <a:xfrm>
                      <a:off x="6934200" y="2438400"/>
                      <a:ext cx="1413510" cy="800100"/>
                    </a:xfrm>
                    <a:prstGeom prst="rect">
                      <a:avLst/>
                    </a:prstGeom>
                    <a:noFill/>
                  </p:spPr>
                </p:pic>
              </p:grpSp>
            </p:grpSp>
          </p:grpSp>
        </p:grpSp>
        <p:pic>
          <p:nvPicPr>
            <p:cNvPr id="7172" name="Picture 4" descr="http://blogs.adobe.com/digitalpublishing/files/2011/02/android_logo.gif"/>
            <p:cNvPicPr>
              <a:picLocks noChangeAspect="1" noChangeArrowheads="1"/>
            </p:cNvPicPr>
            <p:nvPr/>
          </p:nvPicPr>
          <p:blipFill>
            <a:blip r:embed="rId22" cstate="print"/>
            <a:srcRect/>
            <a:stretch>
              <a:fillRect/>
            </a:stretch>
          </p:blipFill>
          <p:spPr bwMode="auto">
            <a:xfrm>
              <a:off x="7391400" y="4419600"/>
              <a:ext cx="1143000" cy="857250"/>
            </a:xfrm>
            <a:prstGeom prst="rect">
              <a:avLst/>
            </a:prstGeom>
            <a:noFill/>
          </p:spPr>
        </p:pic>
      </p:grpSp>
      <p:sp>
        <p:nvSpPr>
          <p:cNvPr id="41" name="TextBox 40"/>
          <p:cNvSpPr txBox="1"/>
          <p:nvPr/>
        </p:nvSpPr>
        <p:spPr>
          <a:xfrm>
            <a:off x="534698" y="1268189"/>
            <a:ext cx="11428701" cy="1815882"/>
          </a:xfrm>
          <a:prstGeom prst="rect">
            <a:avLst/>
          </a:prstGeom>
          <a:noFill/>
        </p:spPr>
        <p:txBody>
          <a:bodyPr wrap="square" rtlCol="0">
            <a:spAutoFit/>
          </a:bodyPr>
          <a:lstStyle/>
          <a:p>
            <a:r>
              <a:rPr lang="en-US" sz="2800" dirty="0">
                <a:latin typeface="Segoe UI" panose="020B0502040204020203" pitchFamily="34" charset="0"/>
                <a:cs typeface="Segoe UI" panose="020B0502040204020203" pitchFamily="34" charset="0"/>
              </a:rPr>
              <a:t>Provide customers with </a:t>
            </a:r>
            <a:r>
              <a:rPr lang="en-US" sz="2800" dirty="0" smtClean="0">
                <a:latin typeface="Segoe UI" panose="020B0502040204020203" pitchFamily="34" charset="0"/>
                <a:cs typeface="Segoe UI" panose="020B0502040204020203" pitchFamily="34" charset="0"/>
              </a:rPr>
              <a:t>a one-stop, price competitive, convenient</a:t>
            </a:r>
            <a:r>
              <a:rPr lang="en-US" sz="2800" dirty="0">
                <a:latin typeface="Segoe UI" panose="020B0502040204020203" pitchFamily="34" charset="0"/>
                <a:cs typeface="Segoe UI" panose="020B0502040204020203" pitchFamily="34" charset="0"/>
              </a:rPr>
              <a:t>, easy access to digital content via a simple interface:</a:t>
            </a:r>
          </a:p>
          <a:p>
            <a:pPr marL="571500" indent="-285750">
              <a:buClr>
                <a:schemeClr val="accent6"/>
              </a:buClr>
              <a:buFont typeface="Arial" pitchFamily="34" charset="0"/>
              <a:buChar char="•"/>
            </a:pPr>
            <a:r>
              <a:rPr lang="en-US" sz="2800" dirty="0" smtClean="0">
                <a:latin typeface="Segoe UI" panose="020B0502040204020203" pitchFamily="34" charset="0"/>
                <a:cs typeface="Segoe UI" panose="020B0502040204020203" pitchFamily="34" charset="0"/>
              </a:rPr>
              <a:t>Whether </a:t>
            </a:r>
            <a:r>
              <a:rPr lang="en-US" sz="2800" dirty="0">
                <a:latin typeface="Segoe UI" panose="020B0502040204020203" pitchFamily="34" charset="0"/>
                <a:cs typeface="Segoe UI" panose="020B0502040204020203" pitchFamily="34" charset="0"/>
              </a:rPr>
              <a:t>transacted in store, online </a:t>
            </a:r>
            <a:r>
              <a:rPr lang="en-US" sz="2800" dirty="0" smtClean="0">
                <a:latin typeface="Segoe UI" panose="020B0502040204020203" pitchFamily="34" charset="0"/>
                <a:cs typeface="Segoe UI" panose="020B0502040204020203" pitchFamily="34" charset="0"/>
              </a:rPr>
              <a:t>or </a:t>
            </a:r>
            <a:r>
              <a:rPr lang="en-US" sz="2800" dirty="0">
                <a:latin typeface="Segoe UI" panose="020B0502040204020203" pitchFamily="34" charset="0"/>
                <a:cs typeface="Segoe UI" panose="020B0502040204020203" pitchFamily="34" charset="0"/>
              </a:rPr>
              <a:t>via </a:t>
            </a:r>
            <a:r>
              <a:rPr lang="en-US" sz="2800" dirty="0">
                <a:latin typeface="Segoe UI" panose="020B0502040204020203" pitchFamily="34" charset="0"/>
                <a:cs typeface="Segoe UI" panose="020B0502040204020203" pitchFamily="34" charset="0"/>
              </a:rPr>
              <a:t>i</a:t>
            </a:r>
            <a:r>
              <a:rPr lang="en-US" sz="2800" dirty="0" smtClean="0">
                <a:latin typeface="Segoe UI" panose="020B0502040204020203" pitchFamily="34" charset="0"/>
                <a:cs typeface="Segoe UI" panose="020B0502040204020203" pitchFamily="34" charset="0"/>
              </a:rPr>
              <a:t>nclusive </a:t>
            </a:r>
            <a:r>
              <a:rPr lang="en-US" sz="2800" dirty="0">
                <a:latin typeface="Segoe UI" panose="020B0502040204020203" pitchFamily="34" charset="0"/>
                <a:cs typeface="Segoe UI" panose="020B0502040204020203" pitchFamily="34" charset="0"/>
              </a:rPr>
              <a:t>m</a:t>
            </a:r>
            <a:r>
              <a:rPr lang="en-US" sz="2800" dirty="0" smtClean="0">
                <a:latin typeface="Segoe UI" panose="020B0502040204020203" pitchFamily="34" charset="0"/>
                <a:cs typeface="Segoe UI" panose="020B0502040204020203" pitchFamily="34" charset="0"/>
              </a:rPr>
              <a:t>odels</a:t>
            </a:r>
            <a:endParaRPr lang="en-US" sz="2800" dirty="0">
              <a:latin typeface="Segoe UI" panose="020B0502040204020203" pitchFamily="34" charset="0"/>
              <a:cs typeface="Segoe UI" panose="020B0502040204020203" pitchFamily="34" charset="0"/>
            </a:endParaRPr>
          </a:p>
          <a:p>
            <a:pPr marL="571500" indent="-285750">
              <a:buClr>
                <a:schemeClr val="accent6"/>
              </a:buClr>
              <a:buFont typeface="Arial" pitchFamily="34" charset="0"/>
              <a:buChar char="•"/>
            </a:pPr>
            <a:r>
              <a:rPr lang="en-US" sz="2800" dirty="0" smtClean="0">
                <a:latin typeface="Segoe UI" panose="020B0502040204020203" pitchFamily="34" charset="0"/>
                <a:cs typeface="Segoe UI" panose="020B0502040204020203" pitchFamily="34" charset="0"/>
              </a:rPr>
              <a:t>Whether </a:t>
            </a:r>
            <a:r>
              <a:rPr lang="en-US" sz="2800" dirty="0">
                <a:latin typeface="Segoe UI" panose="020B0502040204020203" pitchFamily="34" charset="0"/>
                <a:cs typeface="Segoe UI" panose="020B0502040204020203" pitchFamily="34" charset="0"/>
              </a:rPr>
              <a:t>accessed through the LMS or an </a:t>
            </a:r>
            <a:r>
              <a:rPr lang="en-US" sz="2800" dirty="0" smtClean="0">
                <a:latin typeface="Segoe UI" panose="020B0502040204020203" pitchFamily="34" charset="0"/>
                <a:cs typeface="Segoe UI" panose="020B0502040204020203" pitchFamily="34" charset="0"/>
              </a:rPr>
              <a:t>App </a:t>
            </a:r>
            <a:r>
              <a:rPr lang="en-US" sz="2800" dirty="0">
                <a:latin typeface="Segoe UI" panose="020B0502040204020203" pitchFamily="34" charset="0"/>
                <a:cs typeface="Segoe UI" panose="020B0502040204020203" pitchFamily="34" charset="0"/>
              </a:rPr>
              <a:t>from any </a:t>
            </a:r>
            <a:r>
              <a:rPr lang="en-US" sz="2800" dirty="0" smtClean="0">
                <a:latin typeface="Segoe UI" panose="020B0502040204020203" pitchFamily="34" charset="0"/>
                <a:cs typeface="Segoe UI" panose="020B0502040204020203" pitchFamily="34" charset="0"/>
              </a:rPr>
              <a:t>device</a:t>
            </a:r>
            <a:endParaRPr lang="en-US" sz="2400" dirty="0">
              <a:latin typeface="Segoe UI" panose="020B0502040204020203" pitchFamily="34" charset="0"/>
              <a:cs typeface="Segoe UI" panose="020B0502040204020203" pitchFamily="34" charset="0"/>
            </a:endParaRPr>
          </a:p>
        </p:txBody>
      </p:sp>
      <p:sp>
        <p:nvSpPr>
          <p:cNvPr id="44" name="Slide Number Placeholder 43"/>
          <p:cNvSpPr>
            <a:spLocks noGrp="1"/>
          </p:cNvSpPr>
          <p:nvPr>
            <p:ph type="sldNum" sz="quarter" idx="11"/>
          </p:nvPr>
        </p:nvSpPr>
        <p:spPr/>
        <p:txBody>
          <a:bodyPr/>
          <a:lstStyle/>
          <a:p>
            <a:fld id="{E7D3E526-640D-4948-93FC-33314BBD9B07}" type="slidenum">
              <a:rPr lang="en-US" smtClean="0"/>
              <a:pPr/>
              <a:t>5</a:t>
            </a:fld>
            <a:endParaRPr lang="en-US" dirty="0"/>
          </a:p>
        </p:txBody>
      </p:sp>
      <p:sp>
        <p:nvSpPr>
          <p:cNvPr id="7169" name="TextBox 7168"/>
          <p:cNvSpPr txBox="1"/>
          <p:nvPr/>
        </p:nvSpPr>
        <p:spPr>
          <a:xfrm>
            <a:off x="515065" y="374620"/>
            <a:ext cx="5150769" cy="830997"/>
          </a:xfrm>
          <a:prstGeom prst="rect">
            <a:avLst/>
          </a:prstGeom>
          <a:noFill/>
        </p:spPr>
        <p:txBody>
          <a:bodyPr wrap="none" rtlCol="0">
            <a:spAutoFit/>
          </a:bodyPr>
          <a:lstStyle/>
          <a:p>
            <a:r>
              <a:rPr lang="en-US" sz="4800" dirty="0" smtClean="0"/>
              <a:t>The Ultimate Goal</a:t>
            </a:r>
            <a:endParaRPr lang="en-US" sz="4800" dirty="0"/>
          </a:p>
        </p:txBody>
      </p:sp>
      <p:sp>
        <p:nvSpPr>
          <p:cNvPr id="6" name="Left Brace 5"/>
          <p:cNvSpPr/>
          <p:nvPr/>
        </p:nvSpPr>
        <p:spPr>
          <a:xfrm>
            <a:off x="4800600" y="3454121"/>
            <a:ext cx="734427" cy="2901910"/>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5122" name="Picture 2" descr="Supporting Partners"/>
          <p:cNvPicPr>
            <a:picLocks noChangeAspect="1" noChangeArrowheads="1"/>
          </p:cNvPicPr>
          <p:nvPr/>
        </p:nvPicPr>
        <p:blipFill rotWithShape="1">
          <a:blip r:embed="rId23">
            <a:extLst>
              <a:ext uri="{28A0092B-C50C-407E-A947-70E740481C1C}">
                <a14:useLocalDpi xmlns:a14="http://schemas.microsoft.com/office/drawing/2010/main" val="0"/>
              </a:ext>
            </a:extLst>
          </a:blip>
          <a:srcRect r="34259" b="61689"/>
          <a:stretch/>
        </p:blipFill>
        <p:spPr bwMode="auto">
          <a:xfrm>
            <a:off x="403411" y="4129109"/>
            <a:ext cx="4113188" cy="1209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46339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endParaRPr lang="en-US" sz="4000" dirty="0" smtClean="0"/>
          </a:p>
          <a:p>
            <a:pPr marL="0" indent="0">
              <a:buNone/>
            </a:pPr>
            <a:endParaRPr lang="en-US" sz="4000" dirty="0"/>
          </a:p>
          <a:p>
            <a:pPr marL="0" indent="0" algn="ctr">
              <a:buNone/>
            </a:pPr>
            <a:r>
              <a:rPr lang="en-US" sz="4000" dirty="0" smtClean="0"/>
              <a:t>Inclusive Models</a:t>
            </a:r>
            <a:endParaRPr lang="en-US" sz="4000" dirty="0"/>
          </a:p>
        </p:txBody>
      </p:sp>
      <p:sp>
        <p:nvSpPr>
          <p:cNvPr id="4" name="Slide Number Placeholder 3"/>
          <p:cNvSpPr>
            <a:spLocks noGrp="1"/>
          </p:cNvSpPr>
          <p:nvPr>
            <p:ph type="sldNum" sz="quarter" idx="12"/>
          </p:nvPr>
        </p:nvSpPr>
        <p:spPr/>
        <p:txBody>
          <a:bodyPr/>
          <a:lstStyle/>
          <a:p>
            <a:fld id="{A291F59D-E2C0-4F7D-977F-AE576F633D37}" type="slidenum">
              <a:rPr lang="en-US" smtClean="0">
                <a:solidFill>
                  <a:prstClr val="black">
                    <a:tint val="75000"/>
                  </a:prstClr>
                </a:solidFill>
              </a:rPr>
              <a:pPr/>
              <a:t>6</a:t>
            </a:fld>
            <a:endParaRPr lang="en-US" dirty="0">
              <a:solidFill>
                <a:prstClr val="black">
                  <a:tint val="75000"/>
                </a:prstClr>
              </a:solidFill>
            </a:endParaRPr>
          </a:p>
        </p:txBody>
      </p:sp>
    </p:spTree>
    <p:extLst>
      <p:ext uri="{BB962C8B-B14F-4D97-AF65-F5344CB8AC3E}">
        <p14:creationId xmlns:p14="http://schemas.microsoft.com/office/powerpoint/2010/main" val="3080609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pPr>
              <a:lnSpc>
                <a:spcPct val="90000"/>
              </a:lnSpc>
              <a:defRPr/>
            </a:pPr>
            <a:r>
              <a:rPr lang="en-US" sz="4800" b="0" dirty="0" smtClean="0">
                <a:solidFill>
                  <a:schemeClr val="tx1"/>
                </a:solidFill>
                <a:effectLst/>
                <a:latin typeface="Calibri" panose="020F0502020204030204" pitchFamily="34" charset="0"/>
              </a:rPr>
              <a:t>Inclusive Programs</a:t>
            </a:r>
            <a:endParaRPr lang="en-US" sz="4800" b="0" dirty="0">
              <a:solidFill>
                <a:schemeClr val="tx1"/>
              </a:solidFill>
              <a:effectLst/>
              <a:latin typeface="Calibri" panose="020F0502020204030204" pitchFamily="34" charset="0"/>
            </a:endParaRPr>
          </a:p>
        </p:txBody>
      </p:sp>
      <p:sp>
        <p:nvSpPr>
          <p:cNvPr id="4" name="Content Placeholder 3"/>
          <p:cNvSpPr>
            <a:spLocks noGrp="1"/>
          </p:cNvSpPr>
          <p:nvPr>
            <p:ph idx="1"/>
          </p:nvPr>
        </p:nvSpPr>
        <p:spPr>
          <a:xfrm>
            <a:off x="5638800" y="1066800"/>
            <a:ext cx="5867400" cy="4830762"/>
          </a:xfrm>
        </p:spPr>
        <p:txBody>
          <a:bodyPr>
            <a:noAutofit/>
          </a:bodyPr>
          <a:lstStyle/>
          <a:p>
            <a:pPr>
              <a:spcBef>
                <a:spcPts val="0"/>
              </a:spcBef>
            </a:pPr>
            <a:r>
              <a:rPr lang="en-US" sz="2800" b="0" dirty="0"/>
              <a:t>All required course materials by first day of class as part of tuition or fees</a:t>
            </a:r>
          </a:p>
          <a:p>
            <a:pPr>
              <a:spcBef>
                <a:spcPts val="0"/>
              </a:spcBef>
            </a:pPr>
            <a:r>
              <a:rPr lang="en-US" sz="2800" b="0" dirty="0"/>
              <a:t>Reduces students “going without”</a:t>
            </a:r>
          </a:p>
          <a:p>
            <a:pPr>
              <a:spcBef>
                <a:spcPts val="0"/>
              </a:spcBef>
            </a:pPr>
            <a:r>
              <a:rPr lang="en-US" sz="2800" b="0" dirty="0"/>
              <a:t>Fully maintains faculty adoption choice</a:t>
            </a:r>
          </a:p>
          <a:p>
            <a:pPr>
              <a:spcBef>
                <a:spcPts val="0"/>
              </a:spcBef>
            </a:pPr>
            <a:r>
              <a:rPr lang="en-US" sz="2800" b="0" dirty="0" smtClean="0"/>
              <a:t>90%+ sales </a:t>
            </a:r>
            <a:r>
              <a:rPr lang="en-US" sz="2800" b="0" dirty="0"/>
              <a:t>drives pricing leverage</a:t>
            </a:r>
          </a:p>
          <a:p>
            <a:pPr>
              <a:spcBef>
                <a:spcPts val="0"/>
              </a:spcBef>
            </a:pPr>
            <a:r>
              <a:rPr lang="en-US" sz="2800" b="0" dirty="0"/>
              <a:t>Uses </a:t>
            </a:r>
            <a:r>
              <a:rPr lang="en-US" sz="2800" b="0" dirty="0" smtClean="0"/>
              <a:t>SIS and LMS integration  to </a:t>
            </a:r>
            <a:r>
              <a:rPr lang="en-US" sz="2800" b="0" dirty="0"/>
              <a:t>provide streamlined digital delivery and access</a:t>
            </a:r>
          </a:p>
        </p:txBody>
      </p:sp>
      <p:sp>
        <p:nvSpPr>
          <p:cNvPr id="7" name="Title 1"/>
          <p:cNvSpPr txBox="1">
            <a:spLocks/>
          </p:cNvSpPr>
          <p:nvPr/>
        </p:nvSpPr>
        <p:spPr>
          <a:xfrm>
            <a:off x="1822435" y="166272"/>
            <a:ext cx="8609479" cy="1165413"/>
          </a:xfrm>
          <a:prstGeom prst="rect">
            <a:avLst/>
          </a:prstGeom>
        </p:spPr>
        <p:txBody>
          <a:bodyPr vert="horz" lIns="91440" tIns="45720" rIns="91440" bIns="45720" rtlCol="0" anchor="ctr">
            <a:normAutofit/>
          </a:bodyPr>
          <a:lstStyle/>
          <a:p>
            <a:pPr algn="ctr">
              <a:lnSpc>
                <a:spcPct val="90000"/>
              </a:lnSpc>
              <a:spcBef>
                <a:spcPct val="0"/>
              </a:spcBef>
              <a:defRPr/>
            </a:pPr>
            <a:endParaRPr lang="en-US" sz="4800" dirty="0">
              <a:latin typeface="Arial Black" panose="020B0A04020102020204" pitchFamily="34" charset="0"/>
              <a:ea typeface="+mj-ea"/>
              <a:cs typeface="+mj-cs"/>
            </a:endParaRPr>
          </a:p>
        </p:txBody>
      </p:sp>
      <p:sp>
        <p:nvSpPr>
          <p:cNvPr id="11" name="TextBox 10"/>
          <p:cNvSpPr txBox="1"/>
          <p:nvPr/>
        </p:nvSpPr>
        <p:spPr>
          <a:xfrm>
            <a:off x="1447800" y="1450045"/>
            <a:ext cx="2826327" cy="1384995"/>
          </a:xfrm>
          <a:prstGeom prst="rect">
            <a:avLst/>
          </a:prstGeom>
          <a:noFill/>
        </p:spPr>
        <p:txBody>
          <a:bodyPr wrap="square" rtlCol="0">
            <a:spAutoFit/>
          </a:bodyPr>
          <a:lstStyle/>
          <a:p>
            <a:pPr algn="ctr"/>
            <a:r>
              <a:rPr lang="en-US" sz="2800" dirty="0"/>
              <a:t>DRIVING               STUDENT SUCCESS</a:t>
            </a:r>
          </a:p>
        </p:txBody>
      </p:sp>
      <p:pic>
        <p:nvPicPr>
          <p:cNvPr id="6146" name="Picture 2" descr="http://t0.gstatic.com/images?q=tbn:ANd9GcSrglCws2RgAeuivvEaLVycjxlq5NMl5hTxH2uSh-eNXm-fE_wV"/>
          <p:cNvPicPr>
            <a:picLocks noChangeAspect="1" noChangeArrowheads="1"/>
          </p:cNvPicPr>
          <p:nvPr/>
        </p:nvPicPr>
        <p:blipFill>
          <a:blip r:embed="rId3" cstate="print"/>
          <a:srcRect/>
          <a:stretch>
            <a:fillRect/>
          </a:stretch>
        </p:blipFill>
        <p:spPr bwMode="auto">
          <a:xfrm>
            <a:off x="1143000" y="3048000"/>
            <a:ext cx="3289888" cy="23825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Slide Number Placeholder 9"/>
          <p:cNvSpPr>
            <a:spLocks noGrp="1"/>
          </p:cNvSpPr>
          <p:nvPr>
            <p:ph type="sldNum" sz="quarter" idx="4294967295"/>
          </p:nvPr>
        </p:nvSpPr>
        <p:spPr>
          <a:xfrm>
            <a:off x="10058400" y="6400801"/>
            <a:ext cx="533400" cy="365125"/>
          </a:xfrm>
          <a:prstGeom prst="rect">
            <a:avLst/>
          </a:prstGeom>
        </p:spPr>
        <p:txBody>
          <a:bodyPr/>
          <a:lstStyle/>
          <a:p>
            <a:fld id="{E7D3E526-640D-4948-93FC-33314BBD9B07}" type="slidenum">
              <a:rPr lang="en-US" smtClean="0"/>
              <a:pPr/>
              <a:t>7</a:t>
            </a:fld>
            <a:endParaRPr lang="en-US" dirty="0"/>
          </a:p>
        </p:txBody>
      </p:sp>
    </p:spTree>
    <p:extLst>
      <p:ext uri="{BB962C8B-B14F-4D97-AF65-F5344CB8AC3E}">
        <p14:creationId xmlns:p14="http://schemas.microsoft.com/office/powerpoint/2010/main" val="64865545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0653"/>
            <a:ext cx="11480800" cy="838200"/>
          </a:xfrm>
        </p:spPr>
        <p:txBody>
          <a:bodyPr anchor="ctr">
            <a:normAutofit/>
          </a:bodyPr>
          <a:lstStyle/>
          <a:p>
            <a:r>
              <a:rPr lang="en-US" sz="4000" b="0" dirty="0" smtClean="0">
                <a:solidFill>
                  <a:schemeClr val="tx1"/>
                </a:solidFill>
                <a:effectLst/>
                <a:latin typeface="Calibri" panose="020F0502020204030204" pitchFamily="34" charset="0"/>
              </a:rPr>
              <a:t>Inclusive Programs Align with Campus Goals</a:t>
            </a:r>
            <a:endParaRPr lang="en-US" sz="4000" b="0" dirty="0">
              <a:solidFill>
                <a:schemeClr val="tx1"/>
              </a:solidFill>
              <a:effectLst/>
              <a:latin typeface="Calibri" panose="020F0502020204030204" pitchFamily="34" charset="0"/>
            </a:endParaRPr>
          </a:p>
        </p:txBody>
      </p:sp>
      <p:pic>
        <p:nvPicPr>
          <p:cNvPr id="4" name="Picture 1929" descr="DSC03855"/>
          <p:cNvPicPr>
            <a:picLocks noChangeAspect="1" noChangeArrowheads="1"/>
          </p:cNvPicPr>
          <p:nvPr/>
        </p:nvPicPr>
        <p:blipFill rotWithShape="1">
          <a:blip r:embed="rId3" cstate="print"/>
          <a:srcRect l="12480" t="31541" r="4765"/>
          <a:stretch/>
        </p:blipFill>
        <p:spPr bwMode="auto">
          <a:xfrm>
            <a:off x="7320355" y="3352800"/>
            <a:ext cx="4541445" cy="2819400"/>
          </a:xfrm>
          <a:prstGeom prst="rect">
            <a:avLst/>
          </a:prstGeom>
          <a:ln w="25400">
            <a:solidFill>
              <a:schemeClr val="accent5">
                <a:lumMod val="60000"/>
                <a:lumOff val="40000"/>
              </a:schemeClr>
            </a:solidFill>
          </a:ln>
          <a:effectLst>
            <a:outerShdw blurRad="292100" dist="139700" dir="2700000" algn="tl" rotWithShape="0">
              <a:srgbClr val="333333">
                <a:alpha val="65000"/>
              </a:srgbClr>
            </a:outerShdw>
          </a:effectLst>
          <a:extLst/>
        </p:spPr>
      </p:pic>
      <p:sp>
        <p:nvSpPr>
          <p:cNvPr id="6" name="Content Placeholder 5"/>
          <p:cNvSpPr>
            <a:spLocks noGrp="1"/>
          </p:cNvSpPr>
          <p:nvPr>
            <p:ph idx="1"/>
          </p:nvPr>
        </p:nvSpPr>
        <p:spPr>
          <a:xfrm>
            <a:off x="371180" y="1981200"/>
            <a:ext cx="6781800" cy="4495800"/>
          </a:xfrm>
        </p:spPr>
        <p:txBody>
          <a:bodyPr>
            <a:normAutofit/>
          </a:bodyPr>
          <a:lstStyle/>
          <a:p>
            <a:pPr lvl="1">
              <a:spcBef>
                <a:spcPts val="0"/>
              </a:spcBef>
            </a:pPr>
            <a:r>
              <a:rPr lang="en-US" sz="2400" b="0" dirty="0" smtClean="0"/>
              <a:t>Increases </a:t>
            </a:r>
            <a:r>
              <a:rPr lang="en-US" sz="2400" b="0" dirty="0" smtClean="0"/>
              <a:t>affordability of course materials</a:t>
            </a:r>
          </a:p>
          <a:p>
            <a:pPr lvl="1">
              <a:spcBef>
                <a:spcPts val="0"/>
              </a:spcBef>
            </a:pPr>
            <a:r>
              <a:rPr lang="en-US" sz="2400" b="0" dirty="0" smtClean="0"/>
              <a:t>Maintain </a:t>
            </a:r>
            <a:r>
              <a:rPr lang="en-US" sz="2400" b="0" dirty="0"/>
              <a:t>faculty choice by providing content from all publishers</a:t>
            </a:r>
          </a:p>
          <a:p>
            <a:pPr lvl="1">
              <a:spcBef>
                <a:spcPts val="0"/>
              </a:spcBef>
            </a:pPr>
            <a:r>
              <a:rPr lang="en-US" sz="2400" b="0" dirty="0"/>
              <a:t>Integrate with campus systems to streamline processes and offer one-stop access for students</a:t>
            </a:r>
          </a:p>
          <a:p>
            <a:pPr lvl="1">
              <a:spcBef>
                <a:spcPts val="0"/>
              </a:spcBef>
            </a:pPr>
            <a:r>
              <a:rPr lang="en-US" sz="2400" b="0" dirty="0"/>
              <a:t>Increase student achievement, faculty workflow and </a:t>
            </a:r>
            <a:r>
              <a:rPr lang="en-US" sz="2400" b="0" dirty="0" smtClean="0"/>
              <a:t>effectiveness</a:t>
            </a:r>
          </a:p>
          <a:p>
            <a:pPr lvl="1">
              <a:spcBef>
                <a:spcPts val="0"/>
              </a:spcBef>
            </a:pPr>
            <a:r>
              <a:rPr lang="en-US" sz="2400" b="0" dirty="0" smtClean="0"/>
              <a:t>Keeps business on campus moving through the institution’s college store</a:t>
            </a:r>
            <a:endParaRPr lang="en-US" sz="2400" b="0" dirty="0"/>
          </a:p>
        </p:txBody>
      </p:sp>
      <p:sp>
        <p:nvSpPr>
          <p:cNvPr id="5" name="Content Placeholder 5"/>
          <p:cNvSpPr txBox="1">
            <a:spLocks/>
          </p:cNvSpPr>
          <p:nvPr/>
        </p:nvSpPr>
        <p:spPr>
          <a:xfrm>
            <a:off x="371180" y="1295400"/>
            <a:ext cx="11404601"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chemeClr val="accent3">
                  <a:lumMod val="75000"/>
                </a:schemeClr>
              </a:buClr>
              <a:buFont typeface="Wingdings" pitchFamily="2" charset="2"/>
              <a:buChar char="§"/>
              <a:defRPr sz="3200" b="1"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chemeClr val="accent5">
                  <a:lumMod val="75000"/>
                </a:schemeClr>
              </a:buClr>
              <a:buFont typeface="Arial" pitchFamily="34" charset="0"/>
              <a:buChar char="–"/>
              <a:defRPr sz="2800" b="1"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accent6">
                  <a:lumMod val="75000"/>
                </a:schemeClr>
              </a:buClr>
              <a:buFont typeface="Arial" pitchFamily="34" charset="0"/>
              <a:buChar char="•"/>
              <a:defRPr sz="2400" b="1"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b="1"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b="1"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0"/>
              </a:spcBef>
            </a:pPr>
            <a:r>
              <a:rPr lang="en-US" b="0" dirty="0" smtClean="0"/>
              <a:t>Attract, retain, engage and graduate students.</a:t>
            </a:r>
          </a:p>
        </p:txBody>
      </p:sp>
    </p:spTree>
    <p:extLst>
      <p:ext uri="{BB962C8B-B14F-4D97-AF65-F5344CB8AC3E}">
        <p14:creationId xmlns:p14="http://schemas.microsoft.com/office/powerpoint/2010/main" val="2554615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Content Placeholder 3"/>
          <p:cNvSpPr txBox="1">
            <a:spLocks/>
          </p:cNvSpPr>
          <p:nvPr/>
        </p:nvSpPr>
        <p:spPr>
          <a:xfrm>
            <a:off x="914400" y="609600"/>
            <a:ext cx="8382000" cy="838200"/>
          </a:xfrm>
          <a:prstGeom prst="rect">
            <a:avLst/>
          </a:prstGeom>
        </p:spPr>
        <p:txBody>
          <a:bodyPr/>
          <a:lstStyle/>
          <a:p>
            <a:pPr marL="342900" indent="-342900">
              <a:spcBef>
                <a:spcPct val="20000"/>
              </a:spcBef>
              <a:defRPr/>
            </a:pPr>
            <a:endParaRPr lang="en-US" sz="2400" dirty="0">
              <a:solidFill>
                <a:prstClr val="black"/>
              </a:solidFill>
              <a:cs typeface="Arial" charset="0"/>
            </a:endParaRPr>
          </a:p>
        </p:txBody>
      </p:sp>
      <p:grpSp>
        <p:nvGrpSpPr>
          <p:cNvPr id="2" name="Group 42"/>
          <p:cNvGrpSpPr/>
          <p:nvPr/>
        </p:nvGrpSpPr>
        <p:grpSpPr>
          <a:xfrm>
            <a:off x="919952" y="1223955"/>
            <a:ext cx="8458200" cy="1371600"/>
            <a:chOff x="1258614" y="3048000"/>
            <a:chExt cx="4958255" cy="1371600"/>
          </a:xfrm>
        </p:grpSpPr>
        <p:sp>
          <p:nvSpPr>
            <p:cNvPr id="40" name="Rounded Rectangle 39"/>
            <p:cNvSpPr/>
            <p:nvPr/>
          </p:nvSpPr>
          <p:spPr>
            <a:xfrm>
              <a:off x="2286000" y="3048000"/>
              <a:ext cx="3930869" cy="1371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pPr>
              <a:endParaRPr lang="en-US">
                <a:solidFill>
                  <a:prstClr val="black"/>
                </a:solidFill>
              </a:endParaRPr>
            </a:p>
          </p:txBody>
        </p:sp>
        <p:grpSp>
          <p:nvGrpSpPr>
            <p:cNvPr id="4" name="Group 38"/>
            <p:cNvGrpSpPr/>
            <p:nvPr/>
          </p:nvGrpSpPr>
          <p:grpSpPr>
            <a:xfrm>
              <a:off x="1258614" y="3124200"/>
              <a:ext cx="1340069" cy="1143000"/>
              <a:chOff x="1182414" y="4419600"/>
              <a:chExt cx="1340069" cy="1143000"/>
            </a:xfrm>
            <a:effectLst>
              <a:outerShdw blurRad="50800" dist="38100" algn="l" rotWithShape="0">
                <a:prstClr val="black">
                  <a:alpha val="40000"/>
                </a:prstClr>
              </a:outerShdw>
            </a:effectLst>
          </p:grpSpPr>
          <p:sp>
            <p:nvSpPr>
              <p:cNvPr id="37" name="Oval 36"/>
              <p:cNvSpPr/>
              <p:nvPr/>
            </p:nvSpPr>
            <p:spPr>
              <a:xfrm>
                <a:off x="1182414" y="4419600"/>
                <a:ext cx="1340069" cy="1143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38" name="TextBox 37"/>
              <p:cNvSpPr txBox="1"/>
              <p:nvPr/>
            </p:nvSpPr>
            <p:spPr>
              <a:xfrm>
                <a:off x="1195552" y="4724400"/>
                <a:ext cx="1326931" cy="369332"/>
              </a:xfrm>
              <a:prstGeom prst="rect">
                <a:avLst/>
              </a:prstGeom>
              <a:noFill/>
            </p:spPr>
            <p:txBody>
              <a:bodyPr wrap="square" rtlCol="0">
                <a:spAutoFit/>
              </a:bodyPr>
              <a:lstStyle/>
              <a:p>
                <a:pPr algn="ctr" fontAlgn="base">
                  <a:spcBef>
                    <a:spcPct val="0"/>
                  </a:spcBef>
                  <a:spcAft>
                    <a:spcPct val="0"/>
                  </a:spcAft>
                </a:pPr>
                <a:r>
                  <a:rPr lang="en-US" b="1" dirty="0" smtClean="0">
                    <a:solidFill>
                      <a:prstClr val="white"/>
                    </a:solidFill>
                    <a:latin typeface="Arial" charset="0"/>
                    <a:cs typeface="Arial" charset="0"/>
                  </a:rPr>
                  <a:t>FIND</a:t>
                </a:r>
                <a:endParaRPr lang="en-US" b="1" dirty="0">
                  <a:solidFill>
                    <a:prstClr val="white"/>
                  </a:solidFill>
                  <a:latin typeface="Arial" charset="0"/>
                  <a:cs typeface="Arial" charset="0"/>
                </a:endParaRPr>
              </a:p>
            </p:txBody>
          </p:sp>
        </p:grpSp>
      </p:grpSp>
      <p:sp>
        <p:nvSpPr>
          <p:cNvPr id="30" name="Title 1"/>
          <p:cNvSpPr txBox="1">
            <a:spLocks/>
          </p:cNvSpPr>
          <p:nvPr/>
        </p:nvSpPr>
        <p:spPr>
          <a:xfrm>
            <a:off x="381000" y="157789"/>
            <a:ext cx="8077200" cy="792162"/>
          </a:xfrm>
          <a:prstGeom prst="rect">
            <a:avLst/>
          </a:prstGeom>
        </p:spPr>
        <p:txBody>
          <a:bodyPr vert="horz" lIns="91440" tIns="45720" rIns="91440" bIns="45720" rtlCol="0" anchor="t">
            <a:normAutofit fontScale="92500"/>
          </a:bodyPr>
          <a:lstStyle/>
          <a:p>
            <a:pPr marL="342900" indent="-342900">
              <a:spcBef>
                <a:spcPct val="20000"/>
              </a:spcBef>
              <a:defRPr/>
            </a:pPr>
            <a:r>
              <a:rPr lang="en-US" sz="4000" dirty="0">
                <a:solidFill>
                  <a:prstClr val="black"/>
                </a:solidFill>
                <a:latin typeface="Arial" charset="0"/>
                <a:cs typeface="Arial" charset="0"/>
              </a:rPr>
              <a:t>From within their LMS, students can:</a:t>
            </a:r>
            <a:endParaRPr lang="en-US" sz="4000" dirty="0">
              <a:solidFill>
                <a:prstClr val="black"/>
              </a:solidFill>
              <a:latin typeface="Arial" charset="0"/>
              <a:cs typeface="Arial" charset="0"/>
            </a:endParaRPr>
          </a:p>
        </p:txBody>
      </p:sp>
      <p:grpSp>
        <p:nvGrpSpPr>
          <p:cNvPr id="5" name="Group 42"/>
          <p:cNvGrpSpPr/>
          <p:nvPr/>
        </p:nvGrpSpPr>
        <p:grpSpPr>
          <a:xfrm>
            <a:off x="900785" y="1564348"/>
            <a:ext cx="8776616" cy="2600611"/>
            <a:chOff x="1258614" y="1818989"/>
            <a:chExt cx="5144913" cy="2600611"/>
          </a:xfrm>
        </p:grpSpPr>
        <p:grpSp>
          <p:nvGrpSpPr>
            <p:cNvPr id="6" name="Group 41"/>
            <p:cNvGrpSpPr/>
            <p:nvPr/>
          </p:nvGrpSpPr>
          <p:grpSpPr>
            <a:xfrm>
              <a:off x="2286000" y="1818989"/>
              <a:ext cx="4117527" cy="2600611"/>
              <a:chOff x="2286000" y="1818989"/>
              <a:chExt cx="4117527" cy="2600611"/>
            </a:xfrm>
          </p:grpSpPr>
          <p:sp>
            <p:nvSpPr>
              <p:cNvPr id="42" name="Rounded Rectangle 41"/>
              <p:cNvSpPr/>
              <p:nvPr/>
            </p:nvSpPr>
            <p:spPr>
              <a:xfrm>
                <a:off x="2286000" y="3048000"/>
                <a:ext cx="3975538" cy="1371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pPr>
                <a:endParaRPr lang="en-US">
                  <a:solidFill>
                    <a:prstClr val="black"/>
                  </a:solidFill>
                </a:endParaRPr>
              </a:p>
            </p:txBody>
          </p:sp>
          <p:sp>
            <p:nvSpPr>
              <p:cNvPr id="43" name="TextBox 42"/>
              <p:cNvSpPr txBox="1"/>
              <p:nvPr/>
            </p:nvSpPr>
            <p:spPr>
              <a:xfrm>
                <a:off x="2696003" y="1818989"/>
                <a:ext cx="3707524" cy="646331"/>
              </a:xfrm>
              <a:prstGeom prst="rect">
                <a:avLst/>
              </a:prstGeom>
              <a:noFill/>
            </p:spPr>
            <p:txBody>
              <a:bodyPr wrap="square" rtlCol="0">
                <a:spAutoFit/>
              </a:bodyPr>
              <a:lstStyle/>
              <a:p>
                <a:pPr fontAlgn="base">
                  <a:spcBef>
                    <a:spcPct val="0"/>
                  </a:spcBef>
                  <a:spcAft>
                    <a:spcPct val="0"/>
                  </a:spcAft>
                </a:pPr>
                <a:r>
                  <a:rPr lang="en-US" dirty="0" smtClean="0">
                    <a:solidFill>
                      <a:prstClr val="black"/>
                    </a:solidFill>
                    <a:latin typeface="Arial" pitchFamily="34" charset="0"/>
                    <a:cs typeface="Arial" pitchFamily="34" charset="0"/>
                  </a:rPr>
                  <a:t>Each student has single </a:t>
                </a:r>
                <a:r>
                  <a:rPr lang="en-US" dirty="0">
                    <a:solidFill>
                      <a:prstClr val="black"/>
                    </a:solidFill>
                    <a:latin typeface="Arial" pitchFamily="34" charset="0"/>
                    <a:cs typeface="Arial" pitchFamily="34" charset="0"/>
                  </a:rPr>
                  <a:t>place to easily </a:t>
                </a:r>
                <a:r>
                  <a:rPr lang="en-US" dirty="0" smtClean="0">
                    <a:solidFill>
                      <a:prstClr val="black"/>
                    </a:solidFill>
                    <a:latin typeface="Arial" pitchFamily="34" charset="0"/>
                    <a:cs typeface="Arial" pitchFamily="34" charset="0"/>
                  </a:rPr>
                  <a:t>find their specific digital content for their specific courses and sections</a:t>
                </a:r>
                <a:endParaRPr lang="en-US" dirty="0">
                  <a:solidFill>
                    <a:prstClr val="black"/>
                  </a:solidFill>
                  <a:latin typeface="Arial" pitchFamily="34" charset="0"/>
                  <a:cs typeface="Arial" pitchFamily="34" charset="0"/>
                </a:endParaRPr>
              </a:p>
            </p:txBody>
          </p:sp>
        </p:grpSp>
        <p:grpSp>
          <p:nvGrpSpPr>
            <p:cNvPr id="7" name="Group 38"/>
            <p:cNvGrpSpPr/>
            <p:nvPr/>
          </p:nvGrpSpPr>
          <p:grpSpPr>
            <a:xfrm>
              <a:off x="1258614" y="3124200"/>
              <a:ext cx="1344744" cy="1143000"/>
              <a:chOff x="1182414" y="4419600"/>
              <a:chExt cx="1344744" cy="1143000"/>
            </a:xfrm>
            <a:effectLst>
              <a:outerShdw blurRad="50800" dist="38100" algn="l" rotWithShape="0">
                <a:prstClr val="black">
                  <a:alpha val="40000"/>
                </a:prstClr>
              </a:outerShdw>
            </a:effectLst>
          </p:grpSpPr>
          <p:sp>
            <p:nvSpPr>
              <p:cNvPr id="36" name="Oval 35"/>
              <p:cNvSpPr/>
              <p:nvPr/>
            </p:nvSpPr>
            <p:spPr>
              <a:xfrm>
                <a:off x="1182414" y="4419600"/>
                <a:ext cx="1340069" cy="1143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39" name="TextBox 38"/>
              <p:cNvSpPr txBox="1"/>
              <p:nvPr/>
            </p:nvSpPr>
            <p:spPr>
              <a:xfrm>
                <a:off x="1200227" y="4806434"/>
                <a:ext cx="1326931" cy="369332"/>
              </a:xfrm>
              <a:prstGeom prst="rect">
                <a:avLst/>
              </a:prstGeom>
              <a:noFill/>
            </p:spPr>
            <p:txBody>
              <a:bodyPr wrap="square" rtlCol="0">
                <a:spAutoFit/>
              </a:bodyPr>
              <a:lstStyle/>
              <a:p>
                <a:pPr algn="ctr" fontAlgn="base">
                  <a:spcBef>
                    <a:spcPct val="0"/>
                  </a:spcBef>
                  <a:spcAft>
                    <a:spcPct val="0"/>
                  </a:spcAft>
                </a:pPr>
                <a:r>
                  <a:rPr lang="en-US" b="1" dirty="0" smtClean="0">
                    <a:solidFill>
                      <a:prstClr val="white"/>
                    </a:solidFill>
                    <a:latin typeface="Arial" charset="0"/>
                    <a:cs typeface="Arial" charset="0"/>
                  </a:rPr>
                  <a:t>ACCESS</a:t>
                </a:r>
                <a:endParaRPr lang="en-US" b="1" dirty="0">
                  <a:solidFill>
                    <a:prstClr val="white"/>
                  </a:solidFill>
                  <a:latin typeface="Arial" charset="0"/>
                  <a:cs typeface="Arial" charset="0"/>
                </a:endParaRPr>
              </a:p>
            </p:txBody>
          </p:sp>
        </p:grpSp>
      </p:grpSp>
      <p:grpSp>
        <p:nvGrpSpPr>
          <p:cNvPr id="8" name="Group 42"/>
          <p:cNvGrpSpPr/>
          <p:nvPr/>
        </p:nvGrpSpPr>
        <p:grpSpPr>
          <a:xfrm>
            <a:off x="882935" y="4323914"/>
            <a:ext cx="8642065" cy="1371600"/>
            <a:chOff x="1236317" y="1682955"/>
            <a:chExt cx="4274469" cy="1371600"/>
          </a:xfrm>
        </p:grpSpPr>
        <p:grpSp>
          <p:nvGrpSpPr>
            <p:cNvPr id="9" name="Group 41"/>
            <p:cNvGrpSpPr/>
            <p:nvPr/>
          </p:nvGrpSpPr>
          <p:grpSpPr>
            <a:xfrm>
              <a:off x="2149692" y="1682955"/>
              <a:ext cx="3361094" cy="1371600"/>
              <a:chOff x="2149692" y="1682955"/>
              <a:chExt cx="3361094" cy="1371600"/>
            </a:xfrm>
          </p:grpSpPr>
          <p:sp>
            <p:nvSpPr>
              <p:cNvPr id="53" name="Rounded Rectangle 52"/>
              <p:cNvSpPr/>
              <p:nvPr/>
            </p:nvSpPr>
            <p:spPr>
              <a:xfrm>
                <a:off x="2149692" y="1682955"/>
                <a:ext cx="3316670" cy="1371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pPr>
                <a:endParaRPr lang="en-US">
                  <a:solidFill>
                    <a:prstClr val="black"/>
                  </a:solidFill>
                </a:endParaRPr>
              </a:p>
            </p:txBody>
          </p:sp>
          <p:sp>
            <p:nvSpPr>
              <p:cNvPr id="58" name="TextBox 57"/>
              <p:cNvSpPr txBox="1"/>
              <p:nvPr/>
            </p:nvSpPr>
            <p:spPr>
              <a:xfrm>
                <a:off x="2457942" y="1768252"/>
                <a:ext cx="3052844" cy="1200329"/>
              </a:xfrm>
              <a:prstGeom prst="rect">
                <a:avLst/>
              </a:prstGeom>
              <a:noFill/>
            </p:spPr>
            <p:txBody>
              <a:bodyPr wrap="square" rtlCol="0">
                <a:spAutoFit/>
              </a:bodyPr>
              <a:lstStyle/>
              <a:p>
                <a:pPr fontAlgn="base">
                  <a:spcBef>
                    <a:spcPct val="0"/>
                  </a:spcBef>
                  <a:spcAft>
                    <a:spcPct val="0"/>
                  </a:spcAft>
                </a:pPr>
                <a:r>
                  <a:rPr lang="en-US" dirty="0" smtClean="0">
                    <a:solidFill>
                      <a:prstClr val="black"/>
                    </a:solidFill>
                    <a:latin typeface="Arial" pitchFamily="34" charset="0"/>
                    <a:cs typeface="Arial" pitchFamily="34" charset="0"/>
                  </a:rPr>
                  <a:t>Students can focus on using the content for their classes, using the tools to enhance their studying, submit homework or assess their progress…not worrying about whether they have the right content or getting access to it</a:t>
                </a:r>
                <a:endParaRPr lang="en-US" dirty="0">
                  <a:solidFill>
                    <a:prstClr val="black"/>
                  </a:solidFill>
                  <a:latin typeface="Arial" pitchFamily="34" charset="0"/>
                  <a:cs typeface="Arial" pitchFamily="34" charset="0"/>
                </a:endParaRPr>
              </a:p>
            </p:txBody>
          </p:sp>
        </p:grpSp>
        <p:grpSp>
          <p:nvGrpSpPr>
            <p:cNvPr id="10" name="Group 38"/>
            <p:cNvGrpSpPr/>
            <p:nvPr/>
          </p:nvGrpSpPr>
          <p:grpSpPr>
            <a:xfrm>
              <a:off x="1236317" y="1768252"/>
              <a:ext cx="1171883" cy="1143000"/>
              <a:chOff x="1160117" y="3063652"/>
              <a:chExt cx="1171883" cy="1143000"/>
            </a:xfrm>
            <a:effectLst>
              <a:outerShdw blurRad="50800" dist="38100" algn="l" rotWithShape="0">
                <a:prstClr val="black">
                  <a:alpha val="40000"/>
                </a:prstClr>
              </a:outerShdw>
            </a:effectLst>
          </p:grpSpPr>
          <p:sp>
            <p:nvSpPr>
              <p:cNvPr id="51" name="Oval 50"/>
              <p:cNvSpPr/>
              <p:nvPr/>
            </p:nvSpPr>
            <p:spPr>
              <a:xfrm>
                <a:off x="1163628" y="3063652"/>
                <a:ext cx="1168372" cy="11430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52" name="TextBox 51"/>
              <p:cNvSpPr txBox="1"/>
              <p:nvPr/>
            </p:nvSpPr>
            <p:spPr>
              <a:xfrm>
                <a:off x="1160117" y="3479489"/>
                <a:ext cx="1155235" cy="369332"/>
              </a:xfrm>
              <a:prstGeom prst="rect">
                <a:avLst/>
              </a:prstGeom>
              <a:noFill/>
            </p:spPr>
            <p:txBody>
              <a:bodyPr wrap="square" rtlCol="0">
                <a:spAutoFit/>
              </a:bodyPr>
              <a:lstStyle/>
              <a:p>
                <a:pPr algn="ctr" fontAlgn="base">
                  <a:spcBef>
                    <a:spcPct val="0"/>
                  </a:spcBef>
                  <a:spcAft>
                    <a:spcPct val="0"/>
                  </a:spcAft>
                </a:pPr>
                <a:r>
                  <a:rPr lang="en-US" b="1" dirty="0" smtClean="0">
                    <a:solidFill>
                      <a:prstClr val="white"/>
                    </a:solidFill>
                    <a:latin typeface="Arial" charset="0"/>
                    <a:cs typeface="Arial" charset="0"/>
                  </a:rPr>
                  <a:t>STUDY</a:t>
                </a:r>
                <a:endParaRPr lang="en-US" b="1" dirty="0">
                  <a:solidFill>
                    <a:prstClr val="white"/>
                  </a:solidFill>
                  <a:latin typeface="Arial" charset="0"/>
                  <a:cs typeface="Arial" charset="0"/>
                </a:endParaRPr>
              </a:p>
            </p:txBody>
          </p:sp>
        </p:grpSp>
      </p:grpSp>
      <p:sp>
        <p:nvSpPr>
          <p:cNvPr id="27" name="Slide Number Placeholder 26"/>
          <p:cNvSpPr>
            <a:spLocks noGrp="1"/>
          </p:cNvSpPr>
          <p:nvPr>
            <p:ph type="sldNum" sz="quarter" idx="11"/>
          </p:nvPr>
        </p:nvSpPr>
        <p:spPr>
          <a:xfrm>
            <a:off x="10464800" y="6096001"/>
            <a:ext cx="711200" cy="365125"/>
          </a:xfrm>
        </p:spPr>
        <p:txBody>
          <a:bodyPr/>
          <a:lstStyle/>
          <a:p>
            <a:fld id="{E7D3E526-640D-4948-93FC-33314BBD9B07}" type="slidenum">
              <a:rPr lang="en-US" smtClean="0"/>
              <a:pPr/>
              <a:t>9</a:t>
            </a:fld>
            <a:endParaRPr lang="en-US" dirty="0"/>
          </a:p>
        </p:txBody>
      </p:sp>
      <p:sp>
        <p:nvSpPr>
          <p:cNvPr id="26" name="TextBox 25"/>
          <p:cNvSpPr txBox="1"/>
          <p:nvPr/>
        </p:nvSpPr>
        <p:spPr>
          <a:xfrm>
            <a:off x="3415386" y="2869559"/>
            <a:ext cx="6172200" cy="1200329"/>
          </a:xfrm>
          <a:prstGeom prst="rect">
            <a:avLst/>
          </a:prstGeom>
          <a:noFill/>
        </p:spPr>
        <p:txBody>
          <a:bodyPr wrap="square" rtlCol="0">
            <a:spAutoFit/>
          </a:bodyPr>
          <a:lstStyle/>
          <a:p>
            <a:pPr fontAlgn="base">
              <a:spcBef>
                <a:spcPct val="0"/>
              </a:spcBef>
              <a:spcAft>
                <a:spcPct val="0"/>
              </a:spcAft>
            </a:pPr>
            <a:r>
              <a:rPr lang="en-US" dirty="0" smtClean="0">
                <a:solidFill>
                  <a:prstClr val="black"/>
                </a:solidFill>
                <a:latin typeface="Arial" pitchFamily="34" charset="0"/>
                <a:cs typeface="Arial" pitchFamily="34" charset="0"/>
              </a:rPr>
              <a:t>A single sign-on provides links to adopted </a:t>
            </a:r>
            <a:r>
              <a:rPr lang="en-US" dirty="0">
                <a:solidFill>
                  <a:prstClr val="black"/>
                </a:solidFill>
                <a:latin typeface="Arial" pitchFamily="34" charset="0"/>
                <a:cs typeface="Arial" pitchFamily="34" charset="0"/>
              </a:rPr>
              <a:t>content automatically placed on student LMS, eliminating the hassles of navigating access codes and URLs for each and every purchase</a:t>
            </a:r>
          </a:p>
        </p:txBody>
      </p:sp>
    </p:spTree>
    <p:extLst>
      <p:ext uri="{BB962C8B-B14F-4D97-AF65-F5344CB8AC3E}">
        <p14:creationId xmlns:p14="http://schemas.microsoft.com/office/powerpoint/2010/main" val="4187351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Itl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orm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ustom Design">
  <a:themeElements>
    <a:clrScheme name="Custom 4">
      <a:dk1>
        <a:srgbClr val="000000"/>
      </a:dk1>
      <a:lt1>
        <a:srgbClr val="FFFFFF"/>
      </a:lt1>
      <a:dk2>
        <a:srgbClr val="364395"/>
      </a:dk2>
      <a:lt2>
        <a:srgbClr val="FBF5EA"/>
      </a:lt2>
      <a:accent1>
        <a:srgbClr val="304EA1"/>
      </a:accent1>
      <a:accent2>
        <a:srgbClr val="006DA3"/>
      </a:accent2>
      <a:accent3>
        <a:srgbClr val="0088B7"/>
      </a:accent3>
      <a:accent4>
        <a:srgbClr val="205F9F"/>
      </a:accent4>
      <a:accent5>
        <a:srgbClr val="007FAA"/>
      </a:accent5>
      <a:accent6>
        <a:srgbClr val="6D6E70"/>
      </a:accent6>
      <a:hlink>
        <a:srgbClr val="304EA1"/>
      </a:hlink>
      <a:folHlink>
        <a:srgbClr val="777777"/>
      </a:folHlink>
    </a:clrScheme>
    <a:fontScheme name="Custom Design">
      <a:majorFont>
        <a:latin typeface="Verdana"/>
        <a:ea typeface="Arial"/>
        <a:cs typeface="Arial"/>
      </a:majorFont>
      <a:minorFont>
        <a:latin typeface="Verdana"/>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400" b="0" i="0" u="none" strike="noStrike" cap="none" normalizeH="0" baseline="0">
            <a:ln>
              <a:noFill/>
            </a:ln>
            <a:solidFill>
              <a:schemeClr val="tx1"/>
            </a:solidFill>
            <a:effectLst/>
            <a:latin typeface="Verdana" charset="0"/>
            <a:ea typeface="Arial" charset="0"/>
            <a:cs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400" b="0" i="0" u="none" strike="noStrike" cap="none" normalizeH="0" baseline="0">
            <a:ln>
              <a:noFill/>
            </a:ln>
            <a:solidFill>
              <a:schemeClr val="tx1"/>
            </a:solidFill>
            <a:effectLst/>
            <a:latin typeface="Verdana" charset="0"/>
            <a:ea typeface="Arial" charset="0"/>
            <a:cs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9D1348"/>
        </a:dk2>
        <a:lt2>
          <a:srgbClr val="8DA7B5"/>
        </a:lt2>
        <a:accent1>
          <a:srgbClr val="364395"/>
        </a:accent1>
        <a:accent2>
          <a:srgbClr val="008B5D"/>
        </a:accent2>
        <a:accent3>
          <a:srgbClr val="FFFFFF"/>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
      <a:clrScheme name="Custom Design 14">
        <a:dk1>
          <a:srgbClr val="000000"/>
        </a:dk1>
        <a:lt1>
          <a:srgbClr val="FBF5EA"/>
        </a:lt1>
        <a:dk2>
          <a:srgbClr val="9D1348"/>
        </a:dk2>
        <a:lt2>
          <a:srgbClr val="8DA7B5"/>
        </a:lt2>
        <a:accent1>
          <a:srgbClr val="364395"/>
        </a:accent1>
        <a:accent2>
          <a:srgbClr val="008B5D"/>
        </a:accent2>
        <a:accent3>
          <a:srgbClr val="FDF9F3"/>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
      <a:clrScheme name="Custom Design 15">
        <a:dk1>
          <a:srgbClr val="000000"/>
        </a:dk1>
        <a:lt1>
          <a:srgbClr val="FFFFFF"/>
        </a:lt1>
        <a:dk2>
          <a:srgbClr val="9D1348"/>
        </a:dk2>
        <a:lt2>
          <a:srgbClr val="A4B9C4"/>
        </a:lt2>
        <a:accent1>
          <a:srgbClr val="364395"/>
        </a:accent1>
        <a:accent2>
          <a:srgbClr val="008B5D"/>
        </a:accent2>
        <a:accent3>
          <a:srgbClr val="FFFFFF"/>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
      <a:clrScheme name="Custom Design 16">
        <a:dk1>
          <a:srgbClr val="000000"/>
        </a:dk1>
        <a:lt1>
          <a:srgbClr val="FBF5EA"/>
        </a:lt1>
        <a:dk2>
          <a:srgbClr val="9D1348"/>
        </a:dk2>
        <a:lt2>
          <a:srgbClr val="A4B9C4"/>
        </a:lt2>
        <a:accent1>
          <a:srgbClr val="364395"/>
        </a:accent1>
        <a:accent2>
          <a:srgbClr val="008B5D"/>
        </a:accent2>
        <a:accent3>
          <a:srgbClr val="FDF9F3"/>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Custom Design">
  <a:themeElements>
    <a:clrScheme name="Custom 4">
      <a:dk1>
        <a:srgbClr val="000000"/>
      </a:dk1>
      <a:lt1>
        <a:srgbClr val="FFFFFF"/>
      </a:lt1>
      <a:dk2>
        <a:srgbClr val="364395"/>
      </a:dk2>
      <a:lt2>
        <a:srgbClr val="FBF5EA"/>
      </a:lt2>
      <a:accent1>
        <a:srgbClr val="304EA1"/>
      </a:accent1>
      <a:accent2>
        <a:srgbClr val="006DA3"/>
      </a:accent2>
      <a:accent3>
        <a:srgbClr val="0088B7"/>
      </a:accent3>
      <a:accent4>
        <a:srgbClr val="205F9F"/>
      </a:accent4>
      <a:accent5>
        <a:srgbClr val="007FAA"/>
      </a:accent5>
      <a:accent6>
        <a:srgbClr val="6D6E70"/>
      </a:accent6>
      <a:hlink>
        <a:srgbClr val="304EA1"/>
      </a:hlink>
      <a:folHlink>
        <a:srgbClr val="777777"/>
      </a:folHlink>
    </a:clrScheme>
    <a:fontScheme name="Custom Design">
      <a:majorFont>
        <a:latin typeface="Verdana"/>
        <a:ea typeface="Arial"/>
        <a:cs typeface="Arial"/>
      </a:majorFont>
      <a:minorFont>
        <a:latin typeface="Verdana"/>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400" b="0" i="0" u="none" strike="noStrike" cap="none" normalizeH="0" baseline="0">
            <a:ln>
              <a:noFill/>
            </a:ln>
            <a:solidFill>
              <a:schemeClr val="tx1"/>
            </a:solidFill>
            <a:effectLst/>
            <a:latin typeface="Verdana" charset="0"/>
            <a:ea typeface="Arial" charset="0"/>
            <a:cs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400" b="0" i="0" u="none" strike="noStrike" cap="none" normalizeH="0" baseline="0">
            <a:ln>
              <a:noFill/>
            </a:ln>
            <a:solidFill>
              <a:schemeClr val="tx1"/>
            </a:solidFill>
            <a:effectLst/>
            <a:latin typeface="Verdana" charset="0"/>
            <a:ea typeface="Arial" charset="0"/>
            <a:cs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9D1348"/>
        </a:dk2>
        <a:lt2>
          <a:srgbClr val="8DA7B5"/>
        </a:lt2>
        <a:accent1>
          <a:srgbClr val="364395"/>
        </a:accent1>
        <a:accent2>
          <a:srgbClr val="008B5D"/>
        </a:accent2>
        <a:accent3>
          <a:srgbClr val="FFFFFF"/>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
      <a:clrScheme name="Custom Design 14">
        <a:dk1>
          <a:srgbClr val="000000"/>
        </a:dk1>
        <a:lt1>
          <a:srgbClr val="FBF5EA"/>
        </a:lt1>
        <a:dk2>
          <a:srgbClr val="9D1348"/>
        </a:dk2>
        <a:lt2>
          <a:srgbClr val="8DA7B5"/>
        </a:lt2>
        <a:accent1>
          <a:srgbClr val="364395"/>
        </a:accent1>
        <a:accent2>
          <a:srgbClr val="008B5D"/>
        </a:accent2>
        <a:accent3>
          <a:srgbClr val="FDF9F3"/>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
      <a:clrScheme name="Custom Design 15">
        <a:dk1>
          <a:srgbClr val="000000"/>
        </a:dk1>
        <a:lt1>
          <a:srgbClr val="FFFFFF"/>
        </a:lt1>
        <a:dk2>
          <a:srgbClr val="9D1348"/>
        </a:dk2>
        <a:lt2>
          <a:srgbClr val="A4B9C4"/>
        </a:lt2>
        <a:accent1>
          <a:srgbClr val="364395"/>
        </a:accent1>
        <a:accent2>
          <a:srgbClr val="008B5D"/>
        </a:accent2>
        <a:accent3>
          <a:srgbClr val="FFFFFF"/>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
      <a:clrScheme name="Custom Design 16">
        <a:dk1>
          <a:srgbClr val="000000"/>
        </a:dk1>
        <a:lt1>
          <a:srgbClr val="FBF5EA"/>
        </a:lt1>
        <a:dk2>
          <a:srgbClr val="9D1348"/>
        </a:dk2>
        <a:lt2>
          <a:srgbClr val="A4B9C4"/>
        </a:lt2>
        <a:accent1>
          <a:srgbClr val="364395"/>
        </a:accent1>
        <a:accent2>
          <a:srgbClr val="008B5D"/>
        </a:accent2>
        <a:accent3>
          <a:srgbClr val="FDF9F3"/>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Custom Design">
  <a:themeElements>
    <a:clrScheme name="Custom 4">
      <a:dk1>
        <a:srgbClr val="000000"/>
      </a:dk1>
      <a:lt1>
        <a:srgbClr val="FFFFFF"/>
      </a:lt1>
      <a:dk2>
        <a:srgbClr val="364395"/>
      </a:dk2>
      <a:lt2>
        <a:srgbClr val="FBF5EA"/>
      </a:lt2>
      <a:accent1>
        <a:srgbClr val="304EA1"/>
      </a:accent1>
      <a:accent2>
        <a:srgbClr val="006DA3"/>
      </a:accent2>
      <a:accent3>
        <a:srgbClr val="0088B7"/>
      </a:accent3>
      <a:accent4>
        <a:srgbClr val="205F9F"/>
      </a:accent4>
      <a:accent5>
        <a:srgbClr val="007FAA"/>
      </a:accent5>
      <a:accent6>
        <a:srgbClr val="6D6E70"/>
      </a:accent6>
      <a:hlink>
        <a:srgbClr val="304EA1"/>
      </a:hlink>
      <a:folHlink>
        <a:srgbClr val="777777"/>
      </a:folHlink>
    </a:clrScheme>
    <a:fontScheme name="Custom Design">
      <a:majorFont>
        <a:latin typeface="Verdana"/>
        <a:ea typeface="Arial"/>
        <a:cs typeface="Arial"/>
      </a:majorFont>
      <a:minorFont>
        <a:latin typeface="Verdana"/>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400" b="0" i="0" u="none" strike="noStrike" cap="none" normalizeH="0" baseline="0">
            <a:ln>
              <a:noFill/>
            </a:ln>
            <a:solidFill>
              <a:schemeClr val="tx1"/>
            </a:solidFill>
            <a:effectLst/>
            <a:latin typeface="Verdana" charset="0"/>
            <a:ea typeface="Arial" charset="0"/>
            <a:cs typeface="Arial" charset="0"/>
          </a:defRPr>
        </a:defPPr>
      </a:lstStyle>
    </a:spDef>
    <a:lnDef>
      <a:spPr bwMode="auto">
        <a:xfrm>
          <a:off x="0" y="0"/>
          <a:ext cx="1" cy="1"/>
        </a:xfrm>
        <a:custGeom>
          <a:avLst/>
          <a:gdLst/>
          <a:ahLst/>
          <a:cxnLst/>
          <a:rect l="0" t="0" r="0" b="0"/>
          <a:pathLst/>
        </a:custGeom>
        <a:solidFill>
          <a:schemeClr val="tx2"/>
        </a:solid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1400" b="0" i="0" u="none" strike="noStrike" cap="none" normalizeH="0" baseline="0">
            <a:ln>
              <a:noFill/>
            </a:ln>
            <a:solidFill>
              <a:schemeClr val="tx1"/>
            </a:solidFill>
            <a:effectLst/>
            <a:latin typeface="Verdana" charset="0"/>
            <a:ea typeface="Arial" charset="0"/>
            <a:cs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9D1348"/>
        </a:dk2>
        <a:lt2>
          <a:srgbClr val="8DA7B5"/>
        </a:lt2>
        <a:accent1>
          <a:srgbClr val="364395"/>
        </a:accent1>
        <a:accent2>
          <a:srgbClr val="008B5D"/>
        </a:accent2>
        <a:accent3>
          <a:srgbClr val="FFFFFF"/>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
      <a:clrScheme name="Custom Design 14">
        <a:dk1>
          <a:srgbClr val="000000"/>
        </a:dk1>
        <a:lt1>
          <a:srgbClr val="FBF5EA"/>
        </a:lt1>
        <a:dk2>
          <a:srgbClr val="9D1348"/>
        </a:dk2>
        <a:lt2>
          <a:srgbClr val="8DA7B5"/>
        </a:lt2>
        <a:accent1>
          <a:srgbClr val="364395"/>
        </a:accent1>
        <a:accent2>
          <a:srgbClr val="008B5D"/>
        </a:accent2>
        <a:accent3>
          <a:srgbClr val="FDF9F3"/>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
      <a:clrScheme name="Custom Design 15">
        <a:dk1>
          <a:srgbClr val="000000"/>
        </a:dk1>
        <a:lt1>
          <a:srgbClr val="FFFFFF"/>
        </a:lt1>
        <a:dk2>
          <a:srgbClr val="9D1348"/>
        </a:dk2>
        <a:lt2>
          <a:srgbClr val="A4B9C4"/>
        </a:lt2>
        <a:accent1>
          <a:srgbClr val="364395"/>
        </a:accent1>
        <a:accent2>
          <a:srgbClr val="008B5D"/>
        </a:accent2>
        <a:accent3>
          <a:srgbClr val="FFFFFF"/>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
      <a:clrScheme name="Custom Design 16">
        <a:dk1>
          <a:srgbClr val="000000"/>
        </a:dk1>
        <a:lt1>
          <a:srgbClr val="FBF5EA"/>
        </a:lt1>
        <a:dk2>
          <a:srgbClr val="9D1348"/>
        </a:dk2>
        <a:lt2>
          <a:srgbClr val="A4B9C4"/>
        </a:lt2>
        <a:accent1>
          <a:srgbClr val="364395"/>
        </a:accent1>
        <a:accent2>
          <a:srgbClr val="008B5D"/>
        </a:accent2>
        <a:accent3>
          <a:srgbClr val="FDF9F3"/>
        </a:accent3>
        <a:accent4>
          <a:srgbClr val="000000"/>
        </a:accent4>
        <a:accent5>
          <a:srgbClr val="AEB0C8"/>
        </a:accent5>
        <a:accent6>
          <a:srgbClr val="007D53"/>
        </a:accent6>
        <a:hlink>
          <a:srgbClr val="ED6B06"/>
        </a:hlink>
        <a:folHlink>
          <a:srgbClr val="8A7967"/>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931862C836B14AA4FE4F911E0755AA" ma:contentTypeVersion="3" ma:contentTypeDescription="Create a new document." ma:contentTypeScope="" ma:versionID="6b175f8d72761b3aa605e7516e8387b1">
  <xsd:schema xmlns:xsd="http://www.w3.org/2001/XMLSchema" xmlns:xs="http://www.w3.org/2001/XMLSchema" xmlns:p="http://schemas.microsoft.com/office/2006/metadata/properties" xmlns:ns1="http://schemas.microsoft.com/sharepoint/v3" xmlns:ns2="7960cd3b-0873-4e12-a789-5782a4626a4d" xmlns:ns3="D4A47127-4C71-468B-9347-A6D0623D027E" targetNamespace="http://schemas.microsoft.com/office/2006/metadata/properties" ma:root="true" ma:fieldsID="166eebe4d14a0337fe349a809c9f66f4" ns1:_="" ns2:_="" ns3:_="">
    <xsd:import namespace="http://schemas.microsoft.com/sharepoint/v3"/>
    <xsd:import namespace="7960cd3b-0873-4e12-a789-5782a4626a4d"/>
    <xsd:import namespace="D4A47127-4C71-468B-9347-A6D0623D027E"/>
    <xsd:element name="properties">
      <xsd:complexType>
        <xsd:sequence>
          <xsd:element name="documentManagement">
            <xsd:complexType>
              <xsd:all>
                <xsd:element ref="ns1:PublishingStartDate" minOccurs="0"/>
                <xsd:element ref="ns1:PublishingExpirationDate" minOccurs="0"/>
                <xsd:element ref="ns2:TaxCatchAll" minOccurs="0"/>
                <xsd:element ref="ns3:Tag" minOccurs="0"/>
                <xsd:element ref="ns1:RatedBy" minOccurs="0"/>
                <xsd:element ref="ns1:Ratings" minOccurs="0"/>
                <xsd:element ref="ns1:LikedBy" minOccurs="0"/>
                <xsd:element ref="ns3:Project" minOccurs="0"/>
                <xsd:element ref="ns3:Library" minOccurs="0"/>
                <xsd:element ref="ns3:Library_x003a_Level1" minOccurs="0"/>
                <xsd:element ref="ns3:Library_x003a_Level2" minOccurs="0"/>
                <xsd:element ref="ns3:Library_x003a_Level3" minOccurs="0"/>
                <xsd:element ref="ns2:SharedWithUsers" minOccurs="0"/>
                <xsd:element ref="ns2:SharedWithDetails" minOccurs="0"/>
                <xsd:element ref="ns2: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element name="RatedBy" ma:index="12"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13" nillable="true" ma:displayName="User ratings" ma:description="User ratings for the item" ma:hidden="true" ma:internalName="Ratings">
      <xsd:simpleType>
        <xsd:restriction base="dms:Note"/>
      </xsd:simpleType>
    </xsd:element>
    <xsd:element name="LikedBy" ma:index="14"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960cd3b-0873-4e12-a789-5782a4626a4d"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8b516700-b239-4397-a895-2ce53449e994}" ma:internalName="TaxCatchAll" ma:showField="CatchAllData" ma:web="7960cd3b-0873-4e12-a789-5782a4626a4d">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element name="SharingHintHash" ma:index="22"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4A47127-4C71-468B-9347-A6D0623D027E" elementFormDefault="qualified">
    <xsd:import namespace="http://schemas.microsoft.com/office/2006/documentManagement/types"/>
    <xsd:import namespace="http://schemas.microsoft.com/office/infopath/2007/PartnerControls"/>
    <xsd:element name="Tag" ma:index="11" nillable="true" ma:displayName="Tag" ma:internalName="Tag">
      <xsd:simpleType>
        <xsd:restriction base="dms:Text">
          <xsd:maxLength value="255"/>
        </xsd:restriction>
      </xsd:simpleType>
    </xsd:element>
    <xsd:element name="Project" ma:index="15" nillable="true" ma:displayName="Project" ma:list="{65BD8F38-D6D8-4FC6-BB70-219AB9899F21}" ma:internalName="Project" ma:showField="Title">
      <xsd:complexType>
        <xsd:complexContent>
          <xsd:extension base="dms:MultiChoiceLookup">
            <xsd:sequence>
              <xsd:element name="Value" type="dms:Lookup" maxOccurs="unbounded" minOccurs="0" nillable="true"/>
            </xsd:sequence>
          </xsd:extension>
        </xsd:complexContent>
      </xsd:complexType>
    </xsd:element>
    <xsd:element name="Library" ma:index="16" nillable="true" ma:displayName="Library" ma:list="{A20E9E92-7525-439B-876A-6608385EB724}" ma:internalName="Library" ma:readOnly="false" ma:showField="Lookup">
      <xsd:simpleType>
        <xsd:restriction base="dms:Lookup"/>
      </xsd:simpleType>
    </xsd:element>
    <xsd:element name="Library_x003a_Level1" ma:index="17" nillable="true" ma:displayName="Library:Level1" ma:list="{A20E9E92-7525-439B-876A-6608385EB724}" ma:internalName="Library_x003a_Level1" ma:readOnly="true" ma:showField="Level1" ma:web="">
      <xsd:simpleType>
        <xsd:restriction base="dms:Lookup"/>
      </xsd:simpleType>
    </xsd:element>
    <xsd:element name="Library_x003a_Level2" ma:index="18" nillable="true" ma:displayName="Library:Level2" ma:list="{A20E9E92-7525-439B-876A-6608385EB724}" ma:internalName="Library_x003a_Level2" ma:readOnly="true" ma:showField="Level2" ma:web="">
      <xsd:simpleType>
        <xsd:restriction base="dms:Lookup"/>
      </xsd:simpleType>
    </xsd:element>
    <xsd:element name="Library_x003a_Level3" ma:index="19" nillable="true" ma:displayName="Library:Level3" ma:list="{A20E9E92-7525-439B-876A-6608385EB724}" ma:internalName="Library_x003a_Level3" ma:readOnly="true" ma:showField="Level3" ma:web="">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Tag xmlns="D4A47127-4C71-468B-9347-A6D0623D027E" xsi:nil="true"/>
    <Project xmlns="D4A47127-4C71-468B-9347-A6D0623D027E">
      <Value>1</Value>
    </Project>
    <Ratings xmlns="http://schemas.microsoft.com/sharepoint/v3" xsi:nil="true"/>
    <LikedBy xmlns="http://schemas.microsoft.com/sharepoint/v3">
      <UserInfo>
        <DisplayName/>
        <AccountId xsi:nil="true"/>
        <AccountType/>
      </UserInfo>
    </LikedBy>
    <Library xmlns="D4A47127-4C71-468B-9347-A6D0623D027E" xsi:nil="true"/>
    <TaxCatchAll xmlns="7960cd3b-0873-4e12-a789-5782a4626a4d"/>
    <RatedBy xmlns="http://schemas.microsoft.com/sharepoint/v3">
      <UserInfo>
        <DisplayName/>
        <AccountId xsi:nil="true"/>
        <AccountType/>
      </UserInfo>
    </RatedBy>
    <SharedWithUsers xmlns="7960cd3b-0873-4e12-a789-5782a4626a4d">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3F0FC4-6283-4F52-9BD0-4D0D451CB9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960cd3b-0873-4e12-a789-5782a4626a4d"/>
    <ds:schemaRef ds:uri="D4A47127-4C71-468B-9347-A6D0623D02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A58D3DE-EF3A-4FAD-951B-1C1BCDAECC78}">
  <ds:schemaRefs>
    <ds:schemaRef ds:uri="http://purl.org/dc/elements/1.1/"/>
    <ds:schemaRef ds:uri="http://schemas.microsoft.com/office/2006/metadata/properties"/>
    <ds:schemaRef ds:uri="http://schemas.microsoft.com/sharepoint/v3"/>
    <ds:schemaRef ds:uri="7960cd3b-0873-4e12-a789-5782a4626a4d"/>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D4A47127-4C71-468B-9347-A6D0623D027E"/>
    <ds:schemaRef ds:uri="http://www.w3.org/XML/1998/namespace"/>
    <ds:schemaRef ds:uri="http://purl.org/dc/dcmitype/"/>
  </ds:schemaRefs>
</ds:datastoreItem>
</file>

<file path=customXml/itemProps3.xml><?xml version="1.0" encoding="utf-8"?>
<ds:datastoreItem xmlns:ds="http://schemas.openxmlformats.org/officeDocument/2006/customXml" ds:itemID="{13A61DDA-AD93-4EE3-81AD-D98D7EDBA7F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27427</TotalTime>
  <Words>2682</Words>
  <Application>Microsoft Office PowerPoint</Application>
  <PresentationFormat>Widescreen</PresentationFormat>
  <Paragraphs>351</Paragraphs>
  <Slides>38</Slides>
  <Notes>17</Notes>
  <HiddenSlides>0</HiddenSlides>
  <MMClips>0</MMClips>
  <ScaleCrop>false</ScaleCrop>
  <HeadingPairs>
    <vt:vector size="8" baseType="variant">
      <vt:variant>
        <vt:lpstr>Fonts Used</vt:lpstr>
      </vt:variant>
      <vt:variant>
        <vt:i4>16</vt:i4>
      </vt:variant>
      <vt:variant>
        <vt:lpstr>Theme</vt:lpstr>
      </vt:variant>
      <vt:variant>
        <vt:i4>8</vt:i4>
      </vt:variant>
      <vt:variant>
        <vt:lpstr>Embedded OLE Servers</vt:lpstr>
      </vt:variant>
      <vt:variant>
        <vt:i4>1</vt:i4>
      </vt:variant>
      <vt:variant>
        <vt:lpstr>Slide Titles</vt:lpstr>
      </vt:variant>
      <vt:variant>
        <vt:i4>38</vt:i4>
      </vt:variant>
    </vt:vector>
  </HeadingPairs>
  <TitlesOfParts>
    <vt:vector size="63" baseType="lpstr">
      <vt:lpstr>Arial</vt:lpstr>
      <vt:lpstr>Arial Black</vt:lpstr>
      <vt:lpstr>Arial Narrow</vt:lpstr>
      <vt:lpstr>Calibri</vt:lpstr>
      <vt:lpstr>Franklin Gothic Book</vt:lpstr>
      <vt:lpstr>Helvetica</vt:lpstr>
      <vt:lpstr>Helvetica Neue</vt:lpstr>
      <vt:lpstr>HelveticaNeueLT Std Lt</vt:lpstr>
      <vt:lpstr>MS PGothic</vt:lpstr>
      <vt:lpstr>MS PGothic</vt:lpstr>
      <vt:lpstr>Open Sans</vt:lpstr>
      <vt:lpstr>Open Sans Bold</vt:lpstr>
      <vt:lpstr>Open Sans Regular</vt:lpstr>
      <vt:lpstr>Segoe UI</vt:lpstr>
      <vt:lpstr>Verdana</vt:lpstr>
      <vt:lpstr>Wingdings</vt:lpstr>
      <vt:lpstr>1_TItle</vt:lpstr>
      <vt:lpstr>Normal</vt:lpstr>
      <vt:lpstr>4_Office Theme</vt:lpstr>
      <vt:lpstr>5_Office Theme</vt:lpstr>
      <vt:lpstr>7_Office Theme</vt:lpstr>
      <vt:lpstr>Custom Design</vt:lpstr>
      <vt:lpstr>1_Custom Design</vt:lpstr>
      <vt:lpstr>2_Custom Design</vt:lpstr>
      <vt:lpstr>Chart</vt:lpstr>
      <vt:lpstr>Adopting and Selling Digital Content – Featuring Inclusive  Models </vt:lpstr>
      <vt:lpstr>Digital Content -- Key Industry Trends</vt:lpstr>
      <vt:lpstr>College Stores – Why Get Involved?</vt:lpstr>
      <vt:lpstr>Our Assumptions</vt:lpstr>
      <vt:lpstr>In other words: We simplify and manage the digital transaction for our customers</vt:lpstr>
      <vt:lpstr>PowerPoint Presentation</vt:lpstr>
      <vt:lpstr>Inclusive Programs</vt:lpstr>
      <vt:lpstr>Inclusive Programs Align with Campus Goals</vt:lpstr>
      <vt:lpstr>PowerPoint Presentation</vt:lpstr>
      <vt:lpstr>Inclusive Models</vt:lpstr>
      <vt:lpstr>PowerPoint Presentation</vt:lpstr>
      <vt:lpstr>IPFW Case Study</vt:lpstr>
      <vt:lpstr>The includED® Program at IPFW</vt:lpstr>
      <vt:lpstr>The Challenge</vt:lpstr>
      <vt:lpstr> The Challenge </vt:lpstr>
      <vt:lpstr> The includED® Program at IPFW </vt:lpstr>
      <vt:lpstr> The includED® Program at IPFW </vt:lpstr>
      <vt:lpstr> Managing Costs </vt:lpstr>
      <vt:lpstr> Results </vt:lpstr>
      <vt:lpstr> The Results - Growth </vt:lpstr>
      <vt:lpstr>The Results: Impact on Learning @ IPFW</vt:lpstr>
      <vt:lpstr>Algonquin College</vt:lpstr>
      <vt:lpstr>PowerPoint Presentation</vt:lpstr>
      <vt:lpstr>PowerPoint Presentation</vt:lpstr>
      <vt:lpstr>PowerPoint Presentation</vt:lpstr>
      <vt:lpstr>PowerPoint Presentation</vt:lpstr>
      <vt:lpstr>PowerPoint Presentation</vt:lpstr>
      <vt:lpstr>PowerPoint Presentation</vt:lpstr>
      <vt:lpstr>Requirements for Successful Implementation </vt:lpstr>
      <vt:lpstr>Considerations for Institution and Faculty:</vt:lpstr>
      <vt:lpstr>Campus Store Involvement</vt:lpstr>
      <vt:lpstr>Campus IT Involvement </vt:lpstr>
      <vt:lpstr>Financial and Contractual Process </vt:lpstr>
      <vt:lpstr>Interface Diagram</vt:lpstr>
      <vt:lpstr>PowerPoint Presentation</vt:lpstr>
      <vt:lpstr>What have we learned so far?</vt:lpstr>
      <vt:lpstr>Discussion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 Miller</dc:creator>
  <cp:lastModifiedBy>Gary Shapiro</cp:lastModifiedBy>
  <cp:revision>802</cp:revision>
  <cp:lastPrinted>2015-01-20T22:08:58Z</cp:lastPrinted>
  <dcterms:created xsi:type="dcterms:W3CDTF">2014-01-15T21:26:44Z</dcterms:created>
  <dcterms:modified xsi:type="dcterms:W3CDTF">2015-11-13T20:56:37Z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0x0101005F931862C836B14AA4FE4F911E0755AA</vt:lpwstr>
  </property>
</Properties>
</file>